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9"/>
  </p:notesMasterIdLst>
  <p:sldIdLst>
    <p:sldId id="311" r:id="rId2"/>
    <p:sldId id="276" r:id="rId3"/>
    <p:sldId id="277" r:id="rId4"/>
    <p:sldId id="278" r:id="rId5"/>
    <p:sldId id="280" r:id="rId6"/>
    <p:sldId id="312" r:id="rId7"/>
    <p:sldId id="318" r:id="rId8"/>
    <p:sldId id="319" r:id="rId9"/>
    <p:sldId id="331" r:id="rId10"/>
    <p:sldId id="332" r:id="rId11"/>
    <p:sldId id="313" r:id="rId12"/>
    <p:sldId id="323" r:id="rId13"/>
    <p:sldId id="324" r:id="rId14"/>
    <p:sldId id="325" r:id="rId15"/>
    <p:sldId id="326" r:id="rId16"/>
    <p:sldId id="314" r:id="rId17"/>
    <p:sldId id="282" r:id="rId18"/>
    <p:sldId id="281" r:id="rId19"/>
    <p:sldId id="283" r:id="rId20"/>
    <p:sldId id="285" r:id="rId21"/>
    <p:sldId id="284" r:id="rId22"/>
    <p:sldId id="286" r:id="rId23"/>
    <p:sldId id="290" r:id="rId24"/>
    <p:sldId id="288" r:id="rId25"/>
    <p:sldId id="317" r:id="rId26"/>
    <p:sldId id="291" r:id="rId27"/>
    <p:sldId id="292" r:id="rId28"/>
    <p:sldId id="293" r:id="rId29"/>
    <p:sldId id="296" r:id="rId30"/>
    <p:sldId id="297" r:id="rId31"/>
    <p:sldId id="330" r:id="rId32"/>
    <p:sldId id="315" r:id="rId33"/>
    <p:sldId id="327" r:id="rId34"/>
    <p:sldId id="328" r:id="rId35"/>
    <p:sldId id="329" r:id="rId36"/>
    <p:sldId id="289" r:id="rId37"/>
    <p:sldId id="29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44" autoAdjust="0"/>
    <p:restoredTop sz="88601" autoAdjust="0"/>
  </p:normalViewPr>
  <p:slideViewPr>
    <p:cSldViewPr>
      <p:cViewPr>
        <p:scale>
          <a:sx n="70" d="100"/>
          <a:sy n="70" d="100"/>
        </p:scale>
        <p:origin x="-821" y="-58"/>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pPr/>
              <a:t>11/7/2013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pPr/>
              <a:t>‹#›</a:t>
            </a:fld>
            <a:endParaRPr lang="en-US"/>
          </a:p>
        </p:txBody>
      </p:sp>
    </p:spTree>
    <p:extLst>
      <p:ext uri="{BB962C8B-B14F-4D97-AF65-F5344CB8AC3E}">
        <p14:creationId xmlns="" xmlns:p14="http://schemas.microsoft.com/office/powerpoint/2010/main"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Primary</a:t>
            </a:r>
            <a:r>
              <a:rPr lang="en-US" baseline="0" dirty="0" smtClean="0"/>
              <a:t> hand design notes:</a:t>
            </a:r>
          </a:p>
          <a:p>
            <a:r>
              <a:rPr lang="en-US" baseline="0" dirty="0" smtClean="0"/>
              <a:t>Run by 4 cables—initially it was to be run by 5 but this was simplified due to panel comments</a:t>
            </a:r>
          </a:p>
          <a:p>
            <a:r>
              <a:rPr lang="en-US" baseline="0" dirty="0" smtClean="0"/>
              <a:t>Grip will be sensed via encoders—initially it was thought that the encoders would be necessary to maintain accuracy, this will be addressed later</a:t>
            </a:r>
          </a:p>
        </p:txBody>
      </p:sp>
      <p:sp>
        <p:nvSpPr>
          <p:cNvPr id="4" name="Slide Number Placeholder 3"/>
          <p:cNvSpPr>
            <a:spLocks noGrp="1"/>
          </p:cNvSpPr>
          <p:nvPr>
            <p:ph type="sldNum" sz="quarter" idx="10"/>
          </p:nvPr>
        </p:nvSpPr>
        <p:spPr/>
        <p:txBody>
          <a:bodyPr/>
          <a:lstStyle/>
          <a:p>
            <a:fld id="{E497460A-DFBC-4C31-AC6D-BB55BFF59215}" type="slidenum">
              <a:rPr lang="en-US" smtClean="0"/>
              <a:pPr/>
              <a:t>4</a:t>
            </a:fld>
            <a:endParaRPr lang="en-US"/>
          </a:p>
        </p:txBody>
      </p:sp>
    </p:spTree>
    <p:extLst>
      <p:ext uri="{BB962C8B-B14F-4D97-AF65-F5344CB8AC3E}">
        <p14:creationId xmlns="" xmlns:p14="http://schemas.microsoft.com/office/powerpoint/2010/main" val="270809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Lion is an example of one</a:t>
            </a:r>
            <a:r>
              <a:rPr lang="en-US" baseline="0" dirty="0" smtClean="0"/>
              <a:t> way that 3d printers can accurately print floating geometry, the strings are support material meant to be cleaned off. The clearances inside the joints however are too small to clean out.</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26</a:t>
            </a:fld>
            <a:endParaRPr lang="en-US"/>
          </a:p>
        </p:txBody>
      </p:sp>
    </p:spTree>
    <p:extLst>
      <p:ext uri="{BB962C8B-B14F-4D97-AF65-F5344CB8AC3E}">
        <p14:creationId xmlns="" xmlns:p14="http://schemas.microsoft.com/office/powerpoint/2010/main" val="90057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Part of the draw of 3D printing is that material is extremely cheap and readily accessible-- This means that a project like this can be printed at an early stage, dealing with many manufacturing issues early on</a:t>
            </a:r>
          </a:p>
        </p:txBody>
      </p:sp>
      <p:sp>
        <p:nvSpPr>
          <p:cNvPr id="4" name="Slide Number Placeholder 3"/>
          <p:cNvSpPr>
            <a:spLocks noGrp="1"/>
          </p:cNvSpPr>
          <p:nvPr>
            <p:ph type="sldNum" sz="quarter" idx="10"/>
          </p:nvPr>
        </p:nvSpPr>
        <p:spPr/>
        <p:txBody>
          <a:bodyPr/>
          <a:lstStyle/>
          <a:p>
            <a:fld id="{E497460A-DFBC-4C31-AC6D-BB55BFF59215}" type="slidenum">
              <a:rPr lang="en-US" smtClean="0"/>
              <a:pPr/>
              <a:t>27</a:t>
            </a:fld>
            <a:endParaRPr lang="en-US"/>
          </a:p>
        </p:txBody>
      </p:sp>
    </p:spTree>
    <p:extLst>
      <p:ext uri="{BB962C8B-B14F-4D97-AF65-F5344CB8AC3E}">
        <p14:creationId xmlns="" xmlns:p14="http://schemas.microsoft.com/office/powerpoint/2010/main" val="90057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Tolerance</a:t>
            </a:r>
            <a:r>
              <a:rPr lang="en-US" baseline="0" dirty="0" smtClean="0"/>
              <a:t> was set to .5, well above the .04 mm that 3d printers should be capable of, but of course real life often isn’t like simulations.</a:t>
            </a:r>
            <a:endParaRPr lang="en-US" dirty="0" smtClean="0"/>
          </a:p>
          <a:p>
            <a:endParaRPr lang="en-US" dirty="0" smtClean="0"/>
          </a:p>
          <a:p>
            <a:r>
              <a:rPr lang="en-US" dirty="0" smtClean="0"/>
              <a:t>To be fair part of this is the quality of the plastic here. This plastic was</a:t>
            </a:r>
            <a:r>
              <a:rPr lang="en-US" baseline="0" dirty="0" smtClean="0"/>
              <a:t> extruded at too high a temperature, which accounts for a lot of the “goopy” appearance (as well as some of the slop in the dimensions)</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28</a:t>
            </a:fld>
            <a:endParaRPr lang="en-US"/>
          </a:p>
        </p:txBody>
      </p:sp>
    </p:spTree>
    <p:extLst>
      <p:ext uri="{BB962C8B-B14F-4D97-AF65-F5344CB8AC3E}">
        <p14:creationId xmlns="" xmlns:p14="http://schemas.microsoft.com/office/powerpoint/2010/main" val="90057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29</a:t>
            </a:fld>
            <a:endParaRPr lang="en-US"/>
          </a:p>
        </p:txBody>
      </p:sp>
    </p:spTree>
    <p:extLst>
      <p:ext uri="{BB962C8B-B14F-4D97-AF65-F5344CB8AC3E}">
        <p14:creationId xmlns="" xmlns:p14="http://schemas.microsoft.com/office/powerpoint/2010/main" val="90057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30</a:t>
            </a:fld>
            <a:endParaRPr lang="en-US"/>
          </a:p>
        </p:txBody>
      </p:sp>
    </p:spTree>
    <p:extLst>
      <p:ext uri="{BB962C8B-B14F-4D97-AF65-F5344CB8AC3E}">
        <p14:creationId xmlns="" xmlns:p14="http://schemas.microsoft.com/office/powerpoint/2010/main" val="90057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31</a:t>
            </a:fld>
            <a:endParaRPr lang="en-US"/>
          </a:p>
        </p:txBody>
      </p:sp>
    </p:spTree>
    <p:extLst>
      <p:ext uri="{BB962C8B-B14F-4D97-AF65-F5344CB8AC3E}">
        <p14:creationId xmlns="" xmlns:p14="http://schemas.microsoft.com/office/powerpoint/2010/main" val="900574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36</a:t>
            </a:fld>
            <a:endParaRPr lang="en-US"/>
          </a:p>
        </p:txBody>
      </p:sp>
    </p:spTree>
    <p:extLst>
      <p:ext uri="{BB962C8B-B14F-4D97-AF65-F5344CB8AC3E}">
        <p14:creationId xmlns="" xmlns:p14="http://schemas.microsoft.com/office/powerpoint/2010/main" val="141004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497460A-DFBC-4C31-AC6D-BB55BFF59215}" type="slidenum">
              <a:rPr lang="en-US" smtClean="0"/>
              <a:pPr/>
              <a:t>37</a:t>
            </a:fld>
            <a:endParaRPr lang="en-US"/>
          </a:p>
        </p:txBody>
      </p:sp>
    </p:spTree>
    <p:extLst>
      <p:ext uri="{BB962C8B-B14F-4D97-AF65-F5344CB8AC3E}">
        <p14:creationId xmlns="" xmlns:p14="http://schemas.microsoft.com/office/powerpoint/2010/main" val="270809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8</a:t>
            </a:fld>
            <a:endParaRPr lang="en-US"/>
          </a:p>
        </p:txBody>
      </p:sp>
    </p:spTree>
    <p:extLst>
      <p:ext uri="{BB962C8B-B14F-4D97-AF65-F5344CB8AC3E}">
        <p14:creationId xmlns="" xmlns:p14="http://schemas.microsoft.com/office/powerpoint/2010/main" val="2445159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uses the max shear stress theory and defines failure as permanent deformation</a:t>
            </a:r>
            <a:endParaRPr lang="en-US" dirty="0"/>
          </a:p>
        </p:txBody>
      </p:sp>
      <p:sp>
        <p:nvSpPr>
          <p:cNvPr id="4" name="Slide Number Placeholder 3"/>
          <p:cNvSpPr>
            <a:spLocks noGrp="1"/>
          </p:cNvSpPr>
          <p:nvPr>
            <p:ph type="sldNum" sz="quarter" idx="10"/>
          </p:nvPr>
        </p:nvSpPr>
        <p:spPr/>
        <p:txBody>
          <a:bodyPr/>
          <a:lstStyle/>
          <a:p>
            <a:fld id="{5062E034-6479-44E1-AA46-E75822FD46B4}" type="slidenum">
              <a:rPr lang="en-US" smtClean="0"/>
              <a:pPr/>
              <a:t>9</a:t>
            </a:fld>
            <a:endParaRPr lang="en-US"/>
          </a:p>
        </p:txBody>
      </p:sp>
    </p:spTree>
    <p:extLst>
      <p:ext uri="{BB962C8B-B14F-4D97-AF65-F5344CB8AC3E}">
        <p14:creationId xmlns="" xmlns:p14="http://schemas.microsoft.com/office/powerpoint/2010/main" val="102768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though this</a:t>
            </a:r>
            <a:r>
              <a:rPr lang="en-US" baseline="0" dirty="0" smtClean="0"/>
              <a:t> doesn’t account for effects such as the defects on the rubber band surface or the stress concentration of being pulled into a rectangular shape but as a preliminary analysis it seems to show that these are going to last an appropriate amount of time with repeated finger bending.</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10</a:t>
            </a:fld>
            <a:endParaRPr lang="en-US"/>
          </a:p>
        </p:txBody>
      </p:sp>
    </p:spTree>
    <p:extLst>
      <p:ext uri="{BB962C8B-B14F-4D97-AF65-F5344CB8AC3E}">
        <p14:creationId xmlns="" xmlns:p14="http://schemas.microsoft.com/office/powerpoint/2010/main" val="2333903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another “Common sense” adjustment, the encoders</a:t>
            </a:r>
            <a:r>
              <a:rPr lang="en-US" baseline="0" dirty="0" smtClean="0"/>
              <a:t> were eliminated because it was clear that the fingers would not need that level of </a:t>
            </a:r>
            <a:r>
              <a:rPr lang="en-US" baseline="0" dirty="0" err="1" smtClean="0"/>
              <a:t>percision</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17</a:t>
            </a:fld>
            <a:endParaRPr lang="en-US"/>
          </a:p>
        </p:txBody>
      </p:sp>
    </p:spTree>
    <p:extLst>
      <p:ext uri="{BB962C8B-B14F-4D97-AF65-F5344CB8AC3E}">
        <p14:creationId xmlns="" xmlns:p14="http://schemas.microsoft.com/office/powerpoint/2010/main" val="244515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19</a:t>
            </a:fld>
            <a:endParaRPr lang="en-US"/>
          </a:p>
        </p:txBody>
      </p:sp>
    </p:spTree>
    <p:extLst>
      <p:ext uri="{BB962C8B-B14F-4D97-AF65-F5344CB8AC3E}">
        <p14:creationId xmlns="" xmlns:p14="http://schemas.microsoft.com/office/powerpoint/2010/main" val="274381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21</a:t>
            </a:fld>
            <a:endParaRPr lang="en-US"/>
          </a:p>
        </p:txBody>
      </p:sp>
    </p:spTree>
    <p:extLst>
      <p:ext uri="{BB962C8B-B14F-4D97-AF65-F5344CB8AC3E}">
        <p14:creationId xmlns="" xmlns:p14="http://schemas.microsoft.com/office/powerpoint/2010/main" val="155583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22</a:t>
            </a:fld>
            <a:endParaRPr lang="en-US"/>
          </a:p>
        </p:txBody>
      </p:sp>
    </p:spTree>
    <p:extLst>
      <p:ext uri="{BB962C8B-B14F-4D97-AF65-F5344CB8AC3E}">
        <p14:creationId xmlns="" xmlns:p14="http://schemas.microsoft.com/office/powerpoint/2010/main" val="155583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“Applied stress is greater than yield strength” was chosen because if the joint</a:t>
            </a:r>
            <a:r>
              <a:rPr lang="en-US" baseline="0" dirty="0" smtClean="0"/>
              <a:t> pins are bent, then they are useless (they don’t just have to be sheared off)</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Pins were analyzed at base</a:t>
            </a:r>
            <a:r>
              <a:rPr lang="en-US" baseline="0" dirty="0" smtClean="0"/>
              <a:t> only because</a:t>
            </a:r>
            <a:r>
              <a:rPr lang="en-US" dirty="0" smtClean="0"/>
              <a:t> base incurs the largest stress due to the fact that it has the whole finger acting as a moment arm</a:t>
            </a:r>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23</a:t>
            </a:fld>
            <a:endParaRPr lang="en-US"/>
          </a:p>
        </p:txBody>
      </p:sp>
    </p:spTree>
    <p:extLst>
      <p:ext uri="{BB962C8B-B14F-4D97-AF65-F5344CB8AC3E}">
        <p14:creationId xmlns="" xmlns:p14="http://schemas.microsoft.com/office/powerpoint/2010/main" val="274381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537C86-09CB-4DDE-A1D1-29DE788A39EF}" type="datetime1">
              <a:rPr lang="en-US" smtClean="0"/>
              <a:pPr/>
              <a:t>11/7/2013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2E9953-6AFE-4582-848A-2D4865590C25}" type="datetime1">
              <a:rPr lang="en-US" smtClean="0"/>
              <a:pPr/>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C09620-7D74-457E-8BE6-3E2D41E76EE0}" type="datetime1">
              <a:rPr lang="en-US" smtClean="0"/>
              <a:pPr/>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75B22-AF7E-40A5-AAA3-87A33A777B06}" type="datetime1">
              <a:rPr lang="en-US" smtClean="0"/>
              <a:pPr/>
              <a:t>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3D24E7-5BC8-4919-B938-CA2A926BD267}" type="datetime1">
              <a:rPr lang="en-US" smtClean="0"/>
              <a:pPr/>
              <a:t>11/7/2013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6DBC30D-2BC6-4B98-B7BA-DB1290B827D2}" type="datetime1">
              <a:rPr lang="en-US" smtClean="0"/>
              <a:pPr/>
              <a:t>11/7/2013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70E31D-E838-4F73-B067-F491487D394F}" type="datetime1">
              <a:rPr lang="en-US" smtClean="0"/>
              <a:pPr/>
              <a:t>11/7/2013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43DE5D-9AD6-49B3-A207-8DE750730D55}" type="datetime1">
              <a:rPr lang="en-US" smtClean="0"/>
              <a:pPr/>
              <a:t>11/7/2013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B9E7E-D31D-4421-A7DD-5823BEE76ADF}" type="datetime1">
              <a:rPr lang="en-US" smtClean="0"/>
              <a:pPr/>
              <a:t>11/7/2013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BC01AF-8E19-4BE5-8E14-5A38A52FC4F6}" type="datetime1">
              <a:rPr lang="en-US" smtClean="0"/>
              <a:pPr/>
              <a:t>11/7/2013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65699-75D4-4EEC-A475-803FB4B5A676}" type="datetime1">
              <a:rPr lang="en-US" smtClean="0"/>
              <a:pPr/>
              <a:t>11/7/2013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CE7436C7-4D79-4890-80BB-4ADD7E906E39}" type="datetime1">
              <a:rPr lang="en-US" smtClean="0"/>
              <a:pPr/>
              <a:t>11/7/2013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gif"/><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 xmlns:p14="http://schemas.microsoft.com/office/powerpoint/2010/main"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618" y="1447800"/>
            <a:ext cx="4804012" cy="5105400"/>
          </a:xfrm>
        </p:spPr>
        <p:txBody>
          <a:bodyPr>
            <a:normAutofit/>
          </a:bodyPr>
          <a:lstStyle/>
          <a:p>
            <a:pPr>
              <a:buNone/>
            </a:pPr>
            <a:r>
              <a:rPr lang="en-US" sz="2400" b="1" dirty="0" smtClean="0"/>
              <a:t>Number of cycles to failure:</a:t>
            </a:r>
            <a:endParaRPr lang="en-US" sz="2400" i="1" dirty="0" smtClean="0"/>
          </a:p>
          <a:p>
            <a:pPr>
              <a:buNone/>
            </a:pPr>
            <a:r>
              <a:rPr lang="en-US" sz="2400" i="1" dirty="0" err="1" smtClean="0"/>
              <a:t>S</a:t>
            </a:r>
            <a:r>
              <a:rPr lang="en-US" i="1" baseline="-25000" dirty="0" err="1" smtClean="0"/>
              <a:t>f</a:t>
            </a:r>
            <a:r>
              <a:rPr lang="en-US" i="1" baseline="-25000" dirty="0" smtClean="0"/>
              <a:t> </a:t>
            </a:r>
            <a:r>
              <a:rPr lang="en-US" sz="2400" i="1" dirty="0" smtClean="0"/>
              <a:t>=</a:t>
            </a:r>
            <a:r>
              <a:rPr lang="en-US" sz="2400" i="1" dirty="0" err="1" smtClean="0"/>
              <a:t>aN</a:t>
            </a:r>
            <a:r>
              <a:rPr lang="en-US" sz="2400" i="1" baseline="30000" dirty="0" err="1" smtClean="0"/>
              <a:t>b</a:t>
            </a:r>
            <a:endParaRPr lang="en-US" sz="2400" i="1" baseline="30000" dirty="0" smtClean="0"/>
          </a:p>
          <a:p>
            <a:pPr>
              <a:buNone/>
            </a:pPr>
            <a:r>
              <a:rPr lang="en-US" sz="2400" i="1" dirty="0" smtClean="0"/>
              <a:t>a=(f*</a:t>
            </a:r>
            <a:r>
              <a:rPr lang="en-US" sz="2400" i="1" dirty="0" err="1" smtClean="0"/>
              <a:t>S</a:t>
            </a:r>
            <a:r>
              <a:rPr lang="en-US" i="1" baseline="-25000" dirty="0" err="1" smtClean="0"/>
              <a:t>ult</a:t>
            </a:r>
            <a:r>
              <a:rPr lang="en-US" sz="2400" i="1" dirty="0" smtClean="0"/>
              <a:t>)</a:t>
            </a:r>
            <a:r>
              <a:rPr lang="en-US" sz="2400" i="1" baseline="30000" dirty="0" smtClean="0"/>
              <a:t>2</a:t>
            </a:r>
            <a:r>
              <a:rPr lang="en-US" sz="2400" i="1" dirty="0" smtClean="0"/>
              <a:t>/S</a:t>
            </a:r>
            <a:r>
              <a:rPr lang="en-US" i="1" baseline="-25000" dirty="0" smtClean="0"/>
              <a:t>e</a:t>
            </a:r>
            <a:endParaRPr lang="en-US" sz="1600" i="1" baseline="-25000" dirty="0" smtClean="0"/>
          </a:p>
          <a:p>
            <a:pPr>
              <a:buNone/>
            </a:pPr>
            <a:r>
              <a:rPr lang="en-US" sz="2400" i="1" dirty="0"/>
              <a:t>b=(-</a:t>
            </a:r>
            <a:r>
              <a:rPr lang="en-US" sz="2400" i="1" dirty="0" smtClean="0"/>
              <a:t>1/3)log(f*</a:t>
            </a:r>
            <a:r>
              <a:rPr lang="en-US" sz="2400" i="1" dirty="0" err="1" smtClean="0"/>
              <a:t>S</a:t>
            </a:r>
            <a:r>
              <a:rPr lang="en-US" i="1" baseline="-25000" dirty="0" err="1" smtClean="0"/>
              <a:t>ult</a:t>
            </a:r>
            <a:r>
              <a:rPr lang="en-US" sz="2400" i="1" dirty="0" smtClean="0"/>
              <a:t>/S</a:t>
            </a:r>
            <a:r>
              <a:rPr lang="en-US" i="1" baseline="-25000" dirty="0" smtClean="0"/>
              <a:t>e</a:t>
            </a:r>
            <a:r>
              <a:rPr lang="en-US" sz="2400" i="1" dirty="0" smtClean="0"/>
              <a:t>)</a:t>
            </a:r>
            <a:endParaRPr lang="en-US" sz="2400" i="1" dirty="0"/>
          </a:p>
          <a:p>
            <a:pPr>
              <a:buNone/>
            </a:pPr>
            <a:endParaRPr lang="en-US" sz="2400" i="1" dirty="0" smtClean="0"/>
          </a:p>
          <a:p>
            <a:pPr>
              <a:buNone/>
            </a:pPr>
            <a:r>
              <a:rPr lang="en-US" sz="2000" dirty="0" err="1" smtClean="0"/>
              <a:t>S</a:t>
            </a:r>
            <a:r>
              <a:rPr lang="en-US" sz="2000" baseline="-25000" dirty="0" err="1" smtClean="0"/>
              <a:t>ult</a:t>
            </a:r>
            <a:r>
              <a:rPr lang="en-US" sz="2000" dirty="0" smtClean="0"/>
              <a:t>=15 </a:t>
            </a:r>
            <a:r>
              <a:rPr lang="en-US" sz="2000" dirty="0" err="1" smtClean="0"/>
              <a:t>MPa</a:t>
            </a:r>
            <a:endParaRPr lang="en-US" sz="2000" dirty="0" smtClean="0"/>
          </a:p>
          <a:p>
            <a:pPr>
              <a:buNone/>
            </a:pPr>
            <a:r>
              <a:rPr lang="en-US" sz="2000" dirty="0" smtClean="0"/>
              <a:t>S</a:t>
            </a:r>
            <a:r>
              <a:rPr lang="en-US" sz="2000" baseline="-25000" dirty="0" smtClean="0"/>
              <a:t>e</a:t>
            </a:r>
            <a:r>
              <a:rPr lang="en-US" sz="2000" dirty="0" smtClean="0"/>
              <a:t>=</a:t>
            </a:r>
            <a:r>
              <a:rPr lang="en-US" sz="2000" dirty="0" err="1" smtClean="0"/>
              <a:t>S</a:t>
            </a:r>
            <a:r>
              <a:rPr lang="en-US" sz="2000" baseline="-25000" dirty="0" err="1" smtClean="0"/>
              <a:t>ult</a:t>
            </a:r>
            <a:r>
              <a:rPr lang="en-US" sz="2000" dirty="0" smtClean="0"/>
              <a:t>*0.2 = (15 </a:t>
            </a:r>
            <a:r>
              <a:rPr lang="en-US" sz="2000" dirty="0" err="1" smtClean="0"/>
              <a:t>MPa</a:t>
            </a:r>
            <a:r>
              <a:rPr lang="en-US" sz="2000" dirty="0" smtClean="0"/>
              <a:t>)*0.2 = 3 </a:t>
            </a:r>
            <a:r>
              <a:rPr lang="en-US" sz="2000" dirty="0" err="1" smtClean="0"/>
              <a:t>MPa</a:t>
            </a:r>
            <a:endParaRPr lang="en-US" sz="2000" dirty="0" smtClean="0"/>
          </a:p>
          <a:p>
            <a:pPr>
              <a:buNone/>
            </a:pPr>
            <a:endParaRPr lang="en-US" sz="2000" dirty="0"/>
          </a:p>
          <a:p>
            <a:pPr>
              <a:buNone/>
            </a:pPr>
            <a:r>
              <a:rPr lang="en-US" sz="2000" dirty="0"/>
              <a:t>a=(.8*15MPa)</a:t>
            </a:r>
            <a:r>
              <a:rPr lang="en-US" sz="2000" baseline="30000" dirty="0"/>
              <a:t>2</a:t>
            </a:r>
            <a:r>
              <a:rPr lang="en-US" sz="2000" dirty="0" smtClean="0"/>
              <a:t>/(3MPa)=48,000,000</a:t>
            </a:r>
            <a:endParaRPr lang="en-US" sz="2000" dirty="0"/>
          </a:p>
          <a:p>
            <a:pPr>
              <a:buNone/>
            </a:pPr>
            <a:r>
              <a:rPr lang="en-US" sz="2000" dirty="0"/>
              <a:t>b=(-1/3)log((.8*15MPa</a:t>
            </a:r>
            <a:r>
              <a:rPr lang="en-US" sz="2000" dirty="0" smtClean="0"/>
              <a:t>)/(3MPa</a:t>
            </a:r>
            <a:r>
              <a:rPr lang="en-US" sz="2000" dirty="0"/>
              <a:t>))=-</a:t>
            </a:r>
            <a:r>
              <a:rPr lang="en-US" sz="2000" dirty="0" smtClean="0"/>
              <a:t>0.462</a:t>
            </a:r>
            <a:endParaRPr lang="en-US" sz="2000" dirty="0"/>
          </a:p>
          <a:p>
            <a:pPr>
              <a:buNone/>
            </a:pPr>
            <a:endParaRPr lang="en-US" sz="2000" dirty="0" smtClean="0"/>
          </a:p>
          <a:p>
            <a:pPr>
              <a:buNone/>
            </a:pPr>
            <a:endParaRPr lang="en-US" dirty="0" smtClean="0"/>
          </a:p>
          <a:p>
            <a:pPr>
              <a:buNone/>
            </a:pPr>
            <a:endParaRPr lang="en-US" dirty="0" smtClean="0"/>
          </a:p>
        </p:txBody>
      </p:sp>
      <p:sp>
        <p:nvSpPr>
          <p:cNvPr id="4" name="Title 1"/>
          <p:cNvSpPr>
            <a:spLocks noGrp="1"/>
          </p:cNvSpPr>
          <p:nvPr>
            <p:ph type="title"/>
          </p:nvPr>
        </p:nvSpPr>
        <p:spPr>
          <a:xfrm>
            <a:off x="457200" y="274638"/>
            <a:ext cx="8229600" cy="1143000"/>
          </a:xfrm>
        </p:spPr>
        <p:txBody>
          <a:bodyPr/>
          <a:lstStyle/>
          <a:p>
            <a:r>
              <a:rPr lang="en-US" dirty="0" smtClean="0"/>
              <a:t>Rubber band analysis</a:t>
            </a:r>
            <a:endParaRPr lang="en-US" dirty="0"/>
          </a:p>
        </p:txBody>
      </p:sp>
      <p:sp>
        <p:nvSpPr>
          <p:cNvPr id="5" name="Content Placeholder 2"/>
          <p:cNvSpPr txBox="1">
            <a:spLocks/>
          </p:cNvSpPr>
          <p:nvPr/>
        </p:nvSpPr>
        <p:spPr>
          <a:xfrm>
            <a:off x="4724400" y="1447800"/>
            <a:ext cx="4267200" cy="5105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smtClean="0"/>
          </a:p>
        </p:txBody>
      </p:sp>
      <p:sp>
        <p:nvSpPr>
          <p:cNvPr id="6" name="Content Placeholder 2"/>
          <p:cNvSpPr txBox="1">
            <a:spLocks/>
          </p:cNvSpPr>
          <p:nvPr/>
        </p:nvSpPr>
        <p:spPr>
          <a:xfrm>
            <a:off x="4999630" y="1828800"/>
            <a:ext cx="41148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2000" dirty="0" smtClean="0"/>
              <a:t>F=</a:t>
            </a:r>
            <a:r>
              <a:rPr lang="en-US" sz="2000" dirty="0" err="1" smtClean="0"/>
              <a:t>kx</a:t>
            </a:r>
            <a:r>
              <a:rPr lang="en-US" sz="2000" dirty="0" smtClean="0"/>
              <a:t>=10*(.012) = 0.12 N</a:t>
            </a:r>
          </a:p>
          <a:p>
            <a:pPr>
              <a:buNone/>
            </a:pPr>
            <a:r>
              <a:rPr lang="en-US" sz="2000" dirty="0" err="1" smtClean="0"/>
              <a:t>S</a:t>
            </a:r>
            <a:r>
              <a:rPr lang="en-US" sz="2400" baseline="-25000" dirty="0" err="1" smtClean="0"/>
              <a:t>f</a:t>
            </a:r>
            <a:r>
              <a:rPr lang="en-US" sz="1400" dirty="0" smtClean="0"/>
              <a:t> </a:t>
            </a:r>
            <a:r>
              <a:rPr lang="en-US" sz="2000" dirty="0" smtClean="0"/>
              <a:t>=F/(cross section) = 0.12/(.001)</a:t>
            </a:r>
            <a:r>
              <a:rPr lang="en-US" sz="2000" baseline="30000" dirty="0" smtClean="0"/>
              <a:t>2</a:t>
            </a:r>
          </a:p>
          <a:p>
            <a:pPr>
              <a:buNone/>
            </a:pPr>
            <a:r>
              <a:rPr lang="en-US" sz="2000" dirty="0" err="1"/>
              <a:t>S</a:t>
            </a:r>
            <a:r>
              <a:rPr lang="en-US" sz="2400" baseline="-25000" dirty="0" err="1"/>
              <a:t>f</a:t>
            </a:r>
            <a:r>
              <a:rPr lang="en-US" sz="2000" dirty="0"/>
              <a:t> </a:t>
            </a:r>
            <a:r>
              <a:rPr lang="en-US" sz="2000" dirty="0" smtClean="0"/>
              <a:t>= 120,000 N/m</a:t>
            </a:r>
            <a:r>
              <a:rPr lang="en-US" sz="2000" baseline="30000" dirty="0" smtClean="0"/>
              <a:t>2</a:t>
            </a:r>
          </a:p>
          <a:p>
            <a:pPr>
              <a:buNone/>
            </a:pPr>
            <a:endParaRPr lang="en-US" sz="2400" dirty="0" smtClean="0"/>
          </a:p>
          <a:p>
            <a:pPr>
              <a:buNone/>
            </a:pPr>
            <a:r>
              <a:rPr lang="en-US" sz="2000" dirty="0" err="1" smtClean="0"/>
              <a:t>S</a:t>
            </a:r>
            <a:r>
              <a:rPr lang="en-US" sz="1400" dirty="0" err="1" smtClean="0"/>
              <a:t>f</a:t>
            </a:r>
            <a:r>
              <a:rPr lang="en-US" sz="2000" dirty="0" smtClean="0"/>
              <a:t>= </a:t>
            </a:r>
            <a:r>
              <a:rPr lang="en-US" sz="2000" dirty="0" err="1" smtClean="0"/>
              <a:t>aN</a:t>
            </a:r>
            <a:r>
              <a:rPr lang="en-US" sz="2000" baseline="30000" dirty="0" err="1" smtClean="0"/>
              <a:t>b</a:t>
            </a:r>
            <a:endParaRPr lang="en-US" sz="2000" baseline="30000" dirty="0" smtClean="0"/>
          </a:p>
          <a:p>
            <a:pPr>
              <a:buNone/>
            </a:pPr>
            <a:r>
              <a:rPr lang="en-US" sz="2000" dirty="0" smtClean="0"/>
              <a:t>120000 = 48000000*N</a:t>
            </a:r>
            <a:r>
              <a:rPr lang="en-US" sz="2000" baseline="30000" dirty="0" smtClean="0"/>
              <a:t>-0.462</a:t>
            </a:r>
          </a:p>
          <a:p>
            <a:pPr>
              <a:buNone/>
            </a:pPr>
            <a:endParaRPr lang="en-US" sz="2400" dirty="0" smtClean="0"/>
          </a:p>
          <a:p>
            <a:pPr>
              <a:buNone/>
            </a:pPr>
            <a:r>
              <a:rPr lang="en-US" sz="2400" b="1" dirty="0" smtClean="0"/>
              <a:t>N=4.29*10</a:t>
            </a:r>
            <a:r>
              <a:rPr lang="en-US" sz="2400" b="1" baseline="30000" dirty="0"/>
              <a:t>5</a:t>
            </a:r>
            <a:r>
              <a:rPr lang="en-US" sz="2400" b="1" dirty="0" smtClean="0"/>
              <a:t> cycles</a:t>
            </a:r>
            <a:endParaRPr lang="en-US" sz="2400" b="1" baseline="30000" dirty="0" smtClean="0"/>
          </a:p>
          <a:p>
            <a:pPr>
              <a:buNone/>
            </a:pPr>
            <a:endParaRPr lang="en-US" sz="2400" baseline="30000" dirty="0"/>
          </a:p>
          <a:p>
            <a:pPr>
              <a:buNone/>
            </a:pPr>
            <a:endParaRPr lang="en-US" dirty="0"/>
          </a:p>
          <a:p>
            <a:pPr>
              <a:buNone/>
            </a:pPr>
            <a:endParaRPr lang="en-US" dirty="0" smtClean="0"/>
          </a:p>
          <a:p>
            <a:pPr>
              <a:buFont typeface="Arial" pitchFamily="34" charset="0"/>
              <a:buNone/>
            </a:pPr>
            <a:endParaRPr lang="en-US" dirty="0" smtClean="0"/>
          </a:p>
          <a:p>
            <a:pPr>
              <a:buFont typeface="Arial" pitchFamily="34" charset="0"/>
              <a:buNone/>
            </a:pPr>
            <a:endParaRPr lang="en-US" dirty="0" smtClean="0"/>
          </a:p>
        </p:txBody>
      </p:sp>
      <p:sp>
        <p:nvSpPr>
          <p:cNvPr id="7" name="Slide Number Placeholder 6"/>
          <p:cNvSpPr>
            <a:spLocks noGrp="1"/>
          </p:cNvSpPr>
          <p:nvPr>
            <p:ph type="sldNum" sz="quarter" idx="12"/>
          </p:nvPr>
        </p:nvSpPr>
        <p:spPr/>
        <p:txBody>
          <a:bodyPr/>
          <a:lstStyle/>
          <a:p>
            <a:fld id="{F7886C9C-DC18-4195-8FD5-A50AA931D419}" type="slidenum">
              <a:rPr lang="en-US" smtClean="0"/>
              <a:pPr/>
              <a:t>10</a:t>
            </a:fld>
            <a:endParaRPr lang="en-US"/>
          </a:p>
        </p:txBody>
      </p:sp>
    </p:spTree>
    <p:extLst>
      <p:ext uri="{BB962C8B-B14F-4D97-AF65-F5344CB8AC3E}">
        <p14:creationId xmlns="" xmlns:p14="http://schemas.microsoft.com/office/powerpoint/2010/main" val="2013485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1.b) Force analysis of a finger</a:t>
            </a:r>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 Analysis on a Finger</a:t>
            </a:r>
            <a:endParaRPr lang="en-US" dirty="0"/>
          </a:p>
        </p:txBody>
      </p:sp>
      <p:sp>
        <p:nvSpPr>
          <p:cNvPr id="3" name="Content Placeholder 2"/>
          <p:cNvSpPr>
            <a:spLocks noGrp="1"/>
          </p:cNvSpPr>
          <p:nvPr>
            <p:ph idx="1"/>
          </p:nvPr>
        </p:nvSpPr>
        <p:spPr/>
        <p:txBody>
          <a:bodyPr/>
          <a:lstStyle/>
          <a:p>
            <a:r>
              <a:rPr lang="en-US" dirty="0" smtClean="0"/>
              <a:t>Assumptions: </a:t>
            </a:r>
          </a:p>
          <a:p>
            <a:pPr lvl="1"/>
            <a:r>
              <a:rPr lang="en-US" dirty="0" smtClean="0"/>
              <a:t>The mass of the finger segments are negligible compared to the mass of the force</a:t>
            </a:r>
          </a:p>
          <a:p>
            <a:pPr lvl="1"/>
            <a:r>
              <a:rPr lang="en-US" dirty="0" smtClean="0"/>
              <a:t>Square cross section</a:t>
            </a:r>
          </a:p>
        </p:txBody>
      </p:sp>
      <p:pic>
        <p:nvPicPr>
          <p:cNvPr id="1026" name="Picture 2"/>
          <p:cNvPicPr>
            <a:picLocks noChangeAspect="1" noChangeArrowheads="1"/>
          </p:cNvPicPr>
          <p:nvPr/>
        </p:nvPicPr>
        <p:blipFill>
          <a:blip r:embed="rId2" cstate="print"/>
          <a:srcRect/>
          <a:stretch>
            <a:fillRect/>
          </a:stretch>
        </p:blipFill>
        <p:spPr bwMode="auto">
          <a:xfrm>
            <a:off x="533400" y="3429000"/>
            <a:ext cx="4195281" cy="32004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791200" y="4495800"/>
            <a:ext cx="2228850" cy="157162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a:p>
        </p:txBody>
      </p:sp>
    </p:spTree>
    <p:extLst>
      <p:ext uri="{BB962C8B-B14F-4D97-AF65-F5344CB8AC3E}">
        <p14:creationId xmlns="" xmlns:p14="http://schemas.microsoft.com/office/powerpoint/2010/main" val="631068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1143000"/>
          </a:xfrm>
        </p:spPr>
        <p:txBody>
          <a:bodyPr/>
          <a:lstStyle/>
          <a:p>
            <a:r>
              <a:rPr lang="en-US" dirty="0" smtClean="0"/>
              <a:t>Calculations</a:t>
            </a:r>
            <a:endParaRPr lang="en-US" dirty="0"/>
          </a:p>
        </p:txBody>
      </p:sp>
      <p:sp>
        <p:nvSpPr>
          <p:cNvPr id="3" name="Content Placeholder 2"/>
          <p:cNvSpPr>
            <a:spLocks noGrp="1"/>
          </p:cNvSpPr>
          <p:nvPr>
            <p:ph idx="1"/>
          </p:nvPr>
        </p:nvSpPr>
        <p:spPr>
          <a:xfrm>
            <a:off x="457200" y="2362200"/>
            <a:ext cx="8229600" cy="1752600"/>
          </a:xfrm>
        </p:spPr>
        <p:txBody>
          <a:bodyPr>
            <a:normAutofit/>
          </a:bodyPr>
          <a:lstStyle/>
          <a:p>
            <a:r>
              <a:rPr lang="en-US" sz="2800" dirty="0" smtClean="0"/>
              <a:t>Moment about A</a:t>
            </a:r>
          </a:p>
          <a:p>
            <a:pPr lvl="1">
              <a:buFont typeface="Wingdings" pitchFamily="2" charset="2"/>
              <a:buChar char="Ø"/>
            </a:pPr>
            <a:r>
              <a:rPr lang="en-US" sz="2400" dirty="0" smtClean="0"/>
              <a:t>M=Force x Distance</a:t>
            </a:r>
          </a:p>
          <a:p>
            <a:pPr lvl="1">
              <a:buFont typeface="Wingdings" pitchFamily="2" charset="2"/>
              <a:buChar char="Ø"/>
            </a:pPr>
            <a:r>
              <a:rPr lang="en-US" sz="2400" dirty="0" smtClean="0"/>
              <a:t>M=(</a:t>
            </a:r>
            <a:r>
              <a:rPr lang="en-US" sz="2400" b="1" dirty="0" smtClean="0"/>
              <a:t>2</a:t>
            </a:r>
            <a:r>
              <a:rPr lang="en-US" sz="2400" dirty="0" smtClean="0"/>
              <a:t> kg*</a:t>
            </a:r>
            <a:r>
              <a:rPr lang="en-US" sz="2400" b="1" dirty="0" smtClean="0"/>
              <a:t>9.81</a:t>
            </a:r>
            <a:r>
              <a:rPr lang="en-US" sz="2400" dirty="0" smtClean="0"/>
              <a:t> m/s</a:t>
            </a:r>
            <a:r>
              <a:rPr lang="en-US" sz="2400" baseline="30000" dirty="0" smtClean="0"/>
              <a:t>2</a:t>
            </a:r>
            <a:r>
              <a:rPr lang="en-US" sz="2400" dirty="0" smtClean="0"/>
              <a:t>) x (</a:t>
            </a:r>
            <a:r>
              <a:rPr lang="en-US" sz="2400" b="1" dirty="0" smtClean="0"/>
              <a:t>0.026328</a:t>
            </a:r>
            <a:r>
              <a:rPr lang="en-US" sz="2400" dirty="0" smtClean="0"/>
              <a:t> m/2)= 0.258 Nm</a:t>
            </a:r>
            <a:endParaRPr lang="en-US" sz="2400" baseline="30000" dirty="0"/>
          </a:p>
          <a:p>
            <a:pPr lvl="1">
              <a:buFont typeface="Wingdings" pitchFamily="2" charset="2"/>
              <a:buChar char="Ø"/>
            </a:pPr>
            <a:endParaRPr lang="en-US" sz="2400" baseline="30000" dirty="0" smtClean="0"/>
          </a:p>
          <a:p>
            <a:pPr lvl="1">
              <a:buNone/>
            </a:pPr>
            <a:endParaRPr lang="en-US" sz="2400" dirty="0" smtClean="0"/>
          </a:p>
        </p:txBody>
      </p:sp>
      <p:pic>
        <p:nvPicPr>
          <p:cNvPr id="2051" name="Picture 3"/>
          <p:cNvPicPr>
            <a:picLocks noChangeAspect="1" noChangeArrowheads="1"/>
          </p:cNvPicPr>
          <p:nvPr/>
        </p:nvPicPr>
        <p:blipFill>
          <a:blip r:embed="rId3" cstate="print"/>
          <a:srcRect/>
          <a:stretch>
            <a:fillRect/>
          </a:stretch>
        </p:blipFill>
        <p:spPr bwMode="auto">
          <a:xfrm>
            <a:off x="5029200" y="381000"/>
            <a:ext cx="3695377" cy="2667000"/>
          </a:xfrm>
          <a:prstGeom prst="rect">
            <a:avLst/>
          </a:prstGeom>
          <a:noFill/>
          <a:ln w="9525">
            <a:noFill/>
            <a:miter lim="800000"/>
            <a:headEnd/>
            <a:tailEnd/>
          </a:ln>
        </p:spPr>
      </p:pic>
      <p:graphicFrame>
        <p:nvGraphicFramePr>
          <p:cNvPr id="7" name="Object 6"/>
          <p:cNvGraphicFramePr>
            <a:graphicFrameLocks noChangeAspect="1"/>
          </p:cNvGraphicFramePr>
          <p:nvPr/>
        </p:nvGraphicFramePr>
        <p:xfrm>
          <a:off x="4114800" y="2095500"/>
          <a:ext cx="914400" cy="179388"/>
        </p:xfrm>
        <a:graphic>
          <a:graphicData uri="http://schemas.openxmlformats.org/presentationml/2006/ole">
            <p:oleObj spid="_x0000_s5133" name="Equation" r:id="rId4" imgW="428207" imgH="666100" progId="Equation.DSMT4">
              <p:embed/>
            </p:oleObj>
          </a:graphicData>
        </a:graphic>
      </p:graphicFrame>
      <p:sp>
        <p:nvSpPr>
          <p:cNvPr id="8" name="Content Placeholder 2"/>
          <p:cNvSpPr txBox="1">
            <a:spLocks/>
          </p:cNvSpPr>
          <p:nvPr/>
        </p:nvSpPr>
        <p:spPr>
          <a:xfrm>
            <a:off x="457200" y="4191000"/>
            <a:ext cx="8229600" cy="2667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Bending Stress in AB</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My/I</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I=b</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/12  =  (0.01975m)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/12  =  1.27 x 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0.258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Nm)(</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0.01975</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m/2)  / </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1.27 x 10</a:t>
            </a:r>
            <a:r>
              <a:rPr kumimoji="0" lang="en-US" sz="2400" b="1" i="0" u="none" strike="noStrike" kern="1200" cap="none" spc="0" normalizeH="0" baseline="30000" noProof="0" dirty="0" smtClean="0">
                <a:ln>
                  <a:noFill/>
                </a:ln>
                <a:solidFill>
                  <a:schemeClr val="tx1"/>
                </a:solidFill>
                <a:effectLst/>
                <a:uLnTx/>
                <a:uFillTx/>
                <a:latin typeface="+mn-lt"/>
                <a:ea typeface="+mn-ea"/>
                <a:cs typeface="+mn-cs"/>
              </a:rPr>
              <a:t>-8</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4</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σ</a:t>
            </a:r>
            <a:r>
              <a:rPr kumimoji="0" lang="en-US" sz="2400" b="0" i="0" u="none" strike="noStrike" kern="1200" cap="none" spc="0" normalizeH="0" baseline="-25000" noProof="0" dirty="0" smtClean="0">
                <a:ln>
                  <a:noFill/>
                </a:ln>
                <a:solidFill>
                  <a:schemeClr val="tx1"/>
                </a:solidFill>
                <a:effectLst/>
                <a:uLnTx/>
                <a:uFillTx/>
                <a:latin typeface="+mn-lt"/>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200.3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kPa</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fld id="{F7886C9C-DC18-4195-8FD5-A50AA931D419}" type="slidenum">
              <a:rPr lang="en-US" smtClean="0"/>
              <a:pPr/>
              <a:t>13</a:t>
            </a:fld>
            <a:endParaRPr lang="en-US"/>
          </a:p>
        </p:txBody>
      </p:sp>
    </p:spTree>
    <p:extLst>
      <p:ext uri="{BB962C8B-B14F-4D97-AF65-F5344CB8AC3E}">
        <p14:creationId xmlns="" xmlns:p14="http://schemas.microsoft.com/office/powerpoint/2010/main" val="614199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1143000"/>
          </a:xfrm>
        </p:spPr>
        <p:txBody>
          <a:bodyPr/>
          <a:lstStyle/>
          <a:p>
            <a:r>
              <a:rPr lang="en-US" dirty="0" smtClean="0"/>
              <a:t>Calculations</a:t>
            </a: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5029200" y="533400"/>
            <a:ext cx="3695377" cy="2667000"/>
          </a:xfrm>
          <a:prstGeom prst="rect">
            <a:avLst/>
          </a:prstGeom>
          <a:noFill/>
          <a:ln w="9525">
            <a:noFill/>
            <a:miter lim="800000"/>
            <a:headEnd/>
            <a:tailEnd/>
          </a:ln>
        </p:spPr>
      </p:pic>
      <p:sp>
        <p:nvSpPr>
          <p:cNvPr id="6" name="Content Placeholder 2"/>
          <p:cNvSpPr txBox="1">
            <a:spLocks/>
          </p:cNvSpPr>
          <p:nvPr/>
        </p:nvSpPr>
        <p:spPr>
          <a:xfrm>
            <a:off x="457200" y="4572000"/>
            <a:ext cx="8229600" cy="1752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Normal </a:t>
            </a:r>
            <a:r>
              <a:rPr kumimoji="0" lang="en-US" sz="2800" b="0" i="0" u="none" strike="noStrike" kern="1200" cap="none" spc="0" normalizeH="0" noProof="0" dirty="0" smtClean="0">
                <a:ln>
                  <a:noFill/>
                </a:ln>
                <a:solidFill>
                  <a:schemeClr val="tx1"/>
                </a:solidFill>
                <a:effectLst/>
                <a:uLnTx/>
                <a:uFillTx/>
                <a:latin typeface="+mn-lt"/>
                <a:ea typeface="+mn-ea"/>
                <a:cs typeface="+mn-cs"/>
              </a:rPr>
              <a:t>Stress in AC</a:t>
            </a:r>
          </a:p>
          <a:p>
            <a:pPr marL="800100" lvl="1" indent="-342900">
              <a:spcBef>
                <a:spcPct val="20000"/>
              </a:spcBef>
              <a:buClr>
                <a:schemeClr val="accent1"/>
              </a:buClr>
              <a:buFont typeface="Wingdings" pitchFamily="2" charset="2"/>
              <a:buChar char="Ø"/>
            </a:pPr>
            <a:r>
              <a:rPr lang="el-GR" sz="2400" dirty="0" smtClean="0"/>
              <a:t>σ</a:t>
            </a:r>
            <a:r>
              <a:rPr lang="en-US" sz="2400" baseline="-25000" dirty="0" smtClean="0"/>
              <a:t>n</a:t>
            </a:r>
            <a:r>
              <a:rPr lang="en-US" sz="2400" dirty="0" smtClean="0"/>
              <a:t>= F/A</a:t>
            </a:r>
          </a:p>
          <a:p>
            <a:pPr marL="800100" lvl="1" indent="-342900">
              <a:spcBef>
                <a:spcPct val="20000"/>
              </a:spcBef>
              <a:buClr>
                <a:schemeClr val="accent1"/>
              </a:buClr>
              <a:buFont typeface="Wingdings" pitchFamily="2" charset="2"/>
              <a:buChar char="Ø"/>
            </a:pPr>
            <a:r>
              <a:rPr lang="el-GR" sz="2400" dirty="0" smtClean="0"/>
              <a:t>σ</a:t>
            </a:r>
            <a:r>
              <a:rPr lang="en-US" sz="2400" baseline="-25000" dirty="0" smtClean="0"/>
              <a:t>n</a:t>
            </a:r>
            <a:r>
              <a:rPr lang="en-US" sz="2400" dirty="0" smtClean="0"/>
              <a:t>= (</a:t>
            </a:r>
            <a:r>
              <a:rPr lang="en-US" sz="2400" b="1" dirty="0" smtClean="0"/>
              <a:t>2</a:t>
            </a:r>
            <a:r>
              <a:rPr lang="en-US" sz="2400" dirty="0" smtClean="0"/>
              <a:t> kg*</a:t>
            </a:r>
            <a:r>
              <a:rPr lang="en-US" sz="2400" b="1" dirty="0" smtClean="0"/>
              <a:t>9.81</a:t>
            </a:r>
            <a:r>
              <a:rPr lang="en-US" sz="2400" dirty="0" smtClean="0"/>
              <a:t> m/s</a:t>
            </a:r>
            <a:r>
              <a:rPr lang="en-US" sz="2400" baseline="30000" dirty="0" smtClean="0"/>
              <a:t>2</a:t>
            </a:r>
            <a:r>
              <a:rPr lang="en-US" sz="2400" dirty="0" smtClean="0"/>
              <a:t>) / (</a:t>
            </a:r>
            <a:r>
              <a:rPr lang="en-US" sz="2400" b="1" dirty="0" smtClean="0"/>
              <a:t>0.01975</a:t>
            </a:r>
            <a:r>
              <a:rPr lang="en-US" sz="2400" dirty="0" smtClean="0"/>
              <a:t>m)</a:t>
            </a:r>
            <a:r>
              <a:rPr lang="en-US" sz="2400" baseline="30000" dirty="0" smtClean="0"/>
              <a:t>2</a:t>
            </a:r>
            <a:r>
              <a:rPr lang="en-US" sz="2400" dirty="0" smtClean="0"/>
              <a:t> = 51.3 </a:t>
            </a:r>
            <a:r>
              <a:rPr lang="en-US" sz="2400" dirty="0" err="1" smtClean="0"/>
              <a:t>kPa</a:t>
            </a:r>
            <a:r>
              <a:rPr lang="en-US" sz="2400" baseline="30000" dirty="0" smtClean="0"/>
              <a:t> </a:t>
            </a:r>
          </a:p>
          <a:p>
            <a:pPr marL="800100" lvl="1" indent="-342900">
              <a:spcBef>
                <a:spcPct val="20000"/>
              </a:spcBef>
            </a:pPr>
            <a:endParaRPr lang="en-US" sz="2400" dirty="0" smtClean="0"/>
          </a:p>
          <a:p>
            <a:pPr marL="800100" lvl="1" indent="-342900">
              <a:spcBef>
                <a:spcPct val="20000"/>
              </a:spcBef>
            </a:pPr>
            <a:endParaRPr kumimoji="0" lang="en-US" sz="2800" b="0" i="0" u="none" strike="noStrike" kern="1200" cap="none" spc="0" normalizeH="0" noProof="0" dirty="0" smtClean="0">
              <a:ln>
                <a:noFill/>
              </a:ln>
              <a:solidFill>
                <a:schemeClr val="tx1"/>
              </a:solidFill>
              <a:effectLst/>
              <a:uLnTx/>
              <a:uFillTx/>
              <a:latin typeface="+mn-lt"/>
              <a:ea typeface="+mn-ea"/>
              <a:cs typeface="+mn-cs"/>
            </a:endParaRPr>
          </a:p>
          <a:p>
            <a:pPr marL="800100" lvl="1" indent="-342900">
              <a:spcBef>
                <a:spcPct val="20000"/>
              </a:spcBef>
              <a:buFont typeface="Arial" pitchFamily="34" charset="0"/>
              <a:buChar cha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graphicFrame>
        <p:nvGraphicFramePr>
          <p:cNvPr id="7" name="Object 6"/>
          <p:cNvGraphicFramePr>
            <a:graphicFrameLocks noChangeAspect="1"/>
          </p:cNvGraphicFramePr>
          <p:nvPr/>
        </p:nvGraphicFramePr>
        <p:xfrm>
          <a:off x="4114800" y="2095500"/>
          <a:ext cx="914400" cy="179388"/>
        </p:xfrm>
        <a:graphic>
          <a:graphicData uri="http://schemas.openxmlformats.org/presentationml/2006/ole">
            <p:oleObj spid="_x0000_s4109" name="Equation" r:id="rId4" imgW="428207" imgH="666100" progId="Equation.DSMT4">
              <p:embed/>
            </p:oleObj>
          </a:graphicData>
        </a:graphic>
      </p:graphicFrame>
      <p:sp>
        <p:nvSpPr>
          <p:cNvPr id="9" name="Content Placeholder 2"/>
          <p:cNvSpPr txBox="1">
            <a:spLocks/>
          </p:cNvSpPr>
          <p:nvPr/>
        </p:nvSpPr>
        <p:spPr>
          <a:xfrm>
            <a:off x="533400" y="2667000"/>
            <a:ext cx="8229600" cy="2819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Max</a:t>
            </a:r>
            <a:r>
              <a:rPr kumimoji="0" lang="en-US" sz="2800" b="0" i="0" u="none" strike="noStrike" kern="1200" cap="none" spc="0" normalizeH="0" noProof="0" dirty="0" smtClean="0">
                <a:ln>
                  <a:noFill/>
                </a:ln>
                <a:solidFill>
                  <a:schemeClr val="tx1"/>
                </a:solidFill>
                <a:effectLst/>
                <a:uLnTx/>
                <a:uFillTx/>
                <a:latin typeface="+mn-lt"/>
                <a:ea typeface="+mn-ea"/>
                <a:cs typeface="+mn-cs"/>
              </a:rPr>
              <a:t> Shear Stress in AB</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Ø"/>
              <a:tabLst/>
              <a:defRPr/>
            </a:pPr>
            <a:r>
              <a:rPr lang="el-GR" sz="2400" dirty="0" smtClean="0"/>
              <a:t>Ʈ</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=3F/2bh</a:t>
            </a:r>
          </a:p>
          <a:p>
            <a:pPr marL="742950" lvl="1" indent="-285750">
              <a:spcBef>
                <a:spcPct val="20000"/>
              </a:spcBef>
              <a:buClr>
                <a:schemeClr val="accent1"/>
              </a:buClr>
              <a:buFont typeface="Wingdings" pitchFamily="2" charset="2"/>
              <a:buChar char="Ø"/>
            </a:pPr>
            <a:r>
              <a:rPr lang="el-GR" sz="2400" dirty="0" smtClean="0"/>
              <a:t>Ʈ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=[3(</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2</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kg*</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9.81</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m/s</a:t>
            </a:r>
            <a:r>
              <a:rPr lang="en-US" sz="2400" baseline="30000" dirty="0" smtClean="0"/>
              <a:t>2</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 2(</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0.01975</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m)</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2</a:t>
            </a:r>
            <a:r>
              <a:rPr kumimoji="0" lang="en-US" sz="2400" b="0" i="0" u="none" strike="noStrike" kern="1200" cap="none" spc="0" normalizeH="0" noProof="0" dirty="0" smtClean="0">
                <a:ln>
                  <a:noFill/>
                </a:ln>
                <a:solidFill>
                  <a:schemeClr val="tx1"/>
                </a:solidFill>
                <a:effectLst/>
                <a:uLnTx/>
                <a:uFillTx/>
                <a:latin typeface="+mn-lt"/>
                <a:ea typeface="+mn-ea"/>
                <a:cs typeface="+mn-cs"/>
              </a:rPr>
              <a:t>] = 75.4 </a:t>
            </a:r>
            <a:r>
              <a:rPr kumimoji="0" lang="en-US" sz="2400" b="0" i="0" u="none" strike="noStrike" kern="1200" cap="none" spc="0" normalizeH="0" noProof="0" dirty="0" err="1" smtClean="0">
                <a:ln>
                  <a:noFill/>
                </a:ln>
                <a:solidFill>
                  <a:schemeClr val="tx1"/>
                </a:solidFill>
                <a:effectLst/>
                <a:uLnTx/>
                <a:uFillTx/>
                <a:latin typeface="+mn-lt"/>
                <a:ea typeface="+mn-ea"/>
                <a:cs typeface="+mn-cs"/>
              </a:rPr>
              <a:t>kPa</a:t>
            </a: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8" name="Picture 3"/>
          <p:cNvPicPr>
            <a:picLocks noChangeAspect="1" noChangeArrowheads="1"/>
          </p:cNvPicPr>
          <p:nvPr/>
        </p:nvPicPr>
        <p:blipFill>
          <a:blip r:embed="rId3" cstate="print"/>
          <a:srcRect/>
          <a:stretch>
            <a:fillRect/>
          </a:stretch>
        </p:blipFill>
        <p:spPr bwMode="auto">
          <a:xfrm>
            <a:off x="5029200" y="381000"/>
            <a:ext cx="3695377" cy="2667000"/>
          </a:xfrm>
          <a:prstGeom prst="rect">
            <a:avLst/>
          </a:prstGeom>
          <a:noFill/>
          <a:ln w="9525">
            <a:noFill/>
            <a:miter lim="800000"/>
            <a:headEnd/>
            <a:tailEnd/>
          </a:ln>
        </p:spPr>
      </p:pic>
      <p:sp>
        <p:nvSpPr>
          <p:cNvPr id="10" name="Slide Number Placeholder 9"/>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 xmlns:p14="http://schemas.microsoft.com/office/powerpoint/2010/main" val="2460702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Stress</a:t>
            </a:r>
            <a:endParaRPr lang="en-US" dirty="0"/>
          </a:p>
        </p:txBody>
      </p:sp>
      <p:sp>
        <p:nvSpPr>
          <p:cNvPr id="3" name="Content Placeholder 2"/>
          <p:cNvSpPr>
            <a:spLocks noGrp="1"/>
          </p:cNvSpPr>
          <p:nvPr>
            <p:ph idx="1"/>
          </p:nvPr>
        </p:nvSpPr>
        <p:spPr/>
        <p:txBody>
          <a:bodyPr/>
          <a:lstStyle/>
          <a:p>
            <a:r>
              <a:rPr lang="en-US" dirty="0" smtClean="0"/>
              <a:t>Maximum stress occurs in segment AC, on the inner side of the finger. </a:t>
            </a:r>
          </a:p>
          <a:p>
            <a:endParaRPr lang="en-US" dirty="0" smtClean="0"/>
          </a:p>
          <a:p>
            <a:pPr marL="182880" lvl="1"/>
            <a:r>
              <a:rPr lang="el-GR" sz="2400" dirty="0" smtClean="0"/>
              <a:t>σ</a:t>
            </a:r>
            <a:r>
              <a:rPr lang="en-US" sz="2400" baseline="-25000" dirty="0" smtClean="0"/>
              <a:t>max</a:t>
            </a:r>
            <a:r>
              <a:rPr lang="en-US" sz="2400" dirty="0" smtClean="0"/>
              <a:t> = </a:t>
            </a:r>
            <a:r>
              <a:rPr lang="el-GR" sz="2400" dirty="0" smtClean="0"/>
              <a:t>σ</a:t>
            </a:r>
            <a:r>
              <a:rPr lang="en-US" sz="2400" baseline="-25000" dirty="0" smtClean="0"/>
              <a:t>b</a:t>
            </a:r>
            <a:r>
              <a:rPr lang="en-US" sz="2400" dirty="0" smtClean="0"/>
              <a:t> + </a:t>
            </a:r>
            <a:r>
              <a:rPr lang="el-GR" sz="2400" dirty="0" smtClean="0"/>
              <a:t>σ</a:t>
            </a:r>
            <a:r>
              <a:rPr lang="en-US" sz="2400" baseline="-25000" dirty="0" smtClean="0"/>
              <a:t>n</a:t>
            </a:r>
          </a:p>
          <a:p>
            <a:pPr marL="182880" lvl="1"/>
            <a:endParaRPr lang="en-US" sz="2400" baseline="-25000" dirty="0" smtClean="0"/>
          </a:p>
          <a:p>
            <a:pPr marL="182880" lvl="1"/>
            <a:r>
              <a:rPr lang="el-GR" sz="2400" dirty="0" smtClean="0"/>
              <a:t>σ</a:t>
            </a:r>
            <a:r>
              <a:rPr lang="en-US" sz="2400" baseline="-25000" dirty="0" smtClean="0"/>
              <a:t>max</a:t>
            </a:r>
            <a:r>
              <a:rPr lang="en-US" sz="2400" dirty="0" smtClean="0"/>
              <a:t> = 200.3 </a:t>
            </a:r>
            <a:r>
              <a:rPr lang="en-US" sz="2400" dirty="0" err="1" smtClean="0"/>
              <a:t>kPa</a:t>
            </a:r>
            <a:r>
              <a:rPr lang="en-US" sz="2400" dirty="0" smtClean="0"/>
              <a:t> + 51.3 </a:t>
            </a:r>
            <a:r>
              <a:rPr lang="en-US" sz="2400" dirty="0" err="1" smtClean="0"/>
              <a:t>kPa</a:t>
            </a:r>
            <a:endParaRPr lang="en-US" sz="2400" baseline="-25000" dirty="0" smtClean="0"/>
          </a:p>
          <a:p>
            <a:endParaRPr lang="en-US" dirty="0" smtClean="0"/>
          </a:p>
          <a:p>
            <a:pPr marL="182880" lvl="1"/>
            <a:r>
              <a:rPr lang="el-GR" sz="2400" dirty="0" smtClean="0"/>
              <a:t>σ</a:t>
            </a:r>
            <a:r>
              <a:rPr lang="en-US" sz="2400" baseline="-25000" dirty="0" smtClean="0"/>
              <a:t>max</a:t>
            </a:r>
            <a:r>
              <a:rPr lang="en-US" sz="2400" dirty="0" smtClean="0"/>
              <a:t> = 251.6 </a:t>
            </a:r>
            <a:r>
              <a:rPr lang="en-US" sz="2400" dirty="0" err="1" smtClean="0"/>
              <a:t>kPa</a:t>
            </a:r>
            <a:endParaRPr lang="en-US" sz="2400" dirty="0" smtClean="0"/>
          </a:p>
          <a:p>
            <a:pPr marL="182880" lvl="1"/>
            <a:endParaRPr lang="en-US" sz="2400" dirty="0" smtClean="0"/>
          </a:p>
          <a:p>
            <a:pPr marL="182880" lvl="1"/>
            <a:endParaRPr lang="en-US" sz="2400" dirty="0" smtClean="0"/>
          </a:p>
          <a:p>
            <a:pPr marL="182880" lvl="1"/>
            <a:endParaRPr lang="en-US" sz="2400" dirty="0" smtClean="0"/>
          </a:p>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pic>
        <p:nvPicPr>
          <p:cNvPr id="7" name="Picture 3"/>
          <p:cNvPicPr>
            <a:picLocks noChangeAspect="1" noChangeArrowheads="1"/>
          </p:cNvPicPr>
          <p:nvPr/>
        </p:nvPicPr>
        <p:blipFill>
          <a:blip r:embed="rId2" cstate="print"/>
          <a:srcRect/>
          <a:stretch>
            <a:fillRect/>
          </a:stretch>
        </p:blipFill>
        <p:spPr bwMode="auto">
          <a:xfrm>
            <a:off x="5029200" y="2895600"/>
            <a:ext cx="3695377" cy="2667000"/>
          </a:xfrm>
          <a:prstGeom prst="rect">
            <a:avLst/>
          </a:prstGeom>
          <a:noFill/>
          <a:ln w="9525">
            <a:noFill/>
            <a:miter lim="800000"/>
            <a:headEnd/>
            <a:tailEnd/>
          </a:ln>
        </p:spPr>
      </p:pic>
    </p:spTree>
    <p:extLst>
      <p:ext uri="{BB962C8B-B14F-4D97-AF65-F5344CB8AC3E}">
        <p14:creationId xmlns="" xmlns:p14="http://schemas.microsoft.com/office/powerpoint/2010/main" val="1573373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2.a) Joint Pin analysis</a:t>
            </a:r>
            <a:endParaRPr lang="en-US" sz="4800"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for Technical Analysis</a:t>
            </a:r>
            <a:endParaRPr lang="en-US" dirty="0"/>
          </a:p>
        </p:txBody>
      </p:sp>
      <p:sp>
        <p:nvSpPr>
          <p:cNvPr id="3" name="Content Placeholder 2"/>
          <p:cNvSpPr>
            <a:spLocks noGrp="1"/>
          </p:cNvSpPr>
          <p:nvPr>
            <p:ph idx="1"/>
          </p:nvPr>
        </p:nvSpPr>
        <p:spPr>
          <a:xfrm>
            <a:off x="457199" y="1600200"/>
            <a:ext cx="5638801" cy="4876800"/>
          </a:xfrm>
        </p:spPr>
        <p:txBody>
          <a:bodyPr>
            <a:normAutofit/>
          </a:bodyPr>
          <a:lstStyle/>
          <a:p>
            <a:r>
              <a:rPr lang="en-US" dirty="0" smtClean="0"/>
              <a:t>A basic model was generated in </a:t>
            </a:r>
            <a:r>
              <a:rPr lang="en-US" dirty="0" err="1" smtClean="0"/>
              <a:t>OpenSCAD</a:t>
            </a:r>
            <a:endParaRPr lang="en-US" dirty="0" smtClean="0"/>
          </a:p>
          <a:p>
            <a:r>
              <a:rPr lang="en-US" dirty="0" smtClean="0"/>
              <a:t>This model included:</a:t>
            </a:r>
          </a:p>
          <a:p>
            <a:pPr lvl="1"/>
            <a:r>
              <a:rPr lang="en-US" dirty="0" smtClean="0"/>
              <a:t>Finger segment lengths</a:t>
            </a:r>
          </a:p>
          <a:p>
            <a:pPr lvl="1"/>
            <a:r>
              <a:rPr lang="en-US" dirty="0" smtClean="0"/>
              <a:t>Joint pin size</a:t>
            </a:r>
          </a:p>
          <a:p>
            <a:pPr lvl="1"/>
            <a:r>
              <a:rPr lang="en-US" dirty="0"/>
              <a:t>H</a:t>
            </a:r>
            <a:r>
              <a:rPr lang="en-US" dirty="0" smtClean="0"/>
              <a:t>inge placement</a:t>
            </a:r>
          </a:p>
          <a:p>
            <a:r>
              <a:rPr lang="en-US" dirty="0" smtClean="0"/>
              <a:t>Through examination, certain “common sense” design adjustments were made</a:t>
            </a:r>
          </a:p>
          <a:p>
            <a:pPr lvl="1"/>
            <a:r>
              <a:rPr lang="en-US" dirty="0" smtClean="0"/>
              <a:t>It was decided at this point to use rubber bands rather than flat springs</a:t>
            </a:r>
          </a:p>
          <a:p>
            <a:pPr lvl="1"/>
            <a:r>
              <a:rPr lang="en-US" dirty="0" smtClean="0"/>
              <a:t>This was because displacement at the joint interface was quite large</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94279" y="3810000"/>
            <a:ext cx="2884507" cy="173420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30839" y="2209800"/>
            <a:ext cx="3011388" cy="123292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892326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Analysis—Joint Pin Stress</a:t>
            </a:r>
            <a:endParaRPr lang="en-US" dirty="0"/>
          </a:p>
        </p:txBody>
      </p:sp>
      <p:sp>
        <p:nvSpPr>
          <p:cNvPr id="3" name="Content Placeholder 2"/>
          <p:cNvSpPr>
            <a:spLocks noGrp="1"/>
          </p:cNvSpPr>
          <p:nvPr>
            <p:ph idx="1"/>
          </p:nvPr>
        </p:nvSpPr>
        <p:spPr>
          <a:xfrm>
            <a:off x="457200" y="1600200"/>
            <a:ext cx="5715000" cy="4876800"/>
          </a:xfrm>
        </p:spPr>
        <p:txBody>
          <a:bodyPr/>
          <a:lstStyle/>
          <a:p>
            <a:r>
              <a:rPr lang="en-US" dirty="0" smtClean="0"/>
              <a:t>This model was then imported into </a:t>
            </a:r>
            <a:r>
              <a:rPr lang="en-US" dirty="0" err="1" smtClean="0"/>
              <a:t>Solidworks</a:t>
            </a:r>
            <a:endParaRPr lang="en-US" dirty="0"/>
          </a:p>
          <a:p>
            <a:r>
              <a:rPr lang="en-US" dirty="0" smtClean="0"/>
              <a:t>Force studies were run on individual finger segments</a:t>
            </a:r>
          </a:p>
          <a:p>
            <a:r>
              <a:rPr lang="en-US" dirty="0" smtClean="0"/>
              <a:t>Under standard working conditions, joint pin stresses never approached yield stress</a:t>
            </a:r>
          </a:p>
          <a:p>
            <a:pPr lvl="1"/>
            <a:r>
              <a:rPr lang="en-US" dirty="0" smtClean="0"/>
              <a:t>Yield stress of ABS: 44 </a:t>
            </a:r>
            <a:r>
              <a:rPr lang="en-US" dirty="0" err="1" smtClean="0"/>
              <a:t>MPa</a:t>
            </a:r>
            <a:endParaRPr lang="en-US" dirty="0" smtClean="0"/>
          </a:p>
          <a:p>
            <a:pPr lvl="1"/>
            <a:r>
              <a:rPr lang="en-US" dirty="0" smtClean="0"/>
              <a:t>Maximum stress under working conditions: 13.8 </a:t>
            </a:r>
            <a:r>
              <a:rPr lang="en-US" dirty="0" err="1" smtClean="0"/>
              <a:t>MPa</a:t>
            </a:r>
            <a:endParaRPr lang="en-US" dirty="0" smtClean="0"/>
          </a:p>
          <a:p>
            <a:pPr lvl="1"/>
            <a:r>
              <a:rPr lang="en-US" dirty="0" smtClean="0"/>
              <a:t>Factor of Safety: 3.2</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18</a:t>
            </a:fld>
            <a:endParaRPr lang="en-US"/>
          </a:p>
        </p:txBody>
      </p:sp>
      <p:pic>
        <p:nvPicPr>
          <p:cNvPr id="7" name="Picture 6"/>
          <p:cNvPicPr/>
          <p:nvPr/>
        </p:nvPicPr>
        <p:blipFill>
          <a:blip r:embed="rId2" cstate="print">
            <a:extLst>
              <a:ext uri="{28A0092B-C50C-407E-A947-70E740481C1C}">
                <a14:useLocalDpi xmlns="" xmlns:a14="http://schemas.microsoft.com/office/drawing/2010/main" val="0"/>
              </a:ext>
            </a:extLst>
          </a:blip>
          <a:stretch>
            <a:fillRect/>
          </a:stretch>
        </p:blipFill>
        <p:spPr>
          <a:xfrm>
            <a:off x="5715000" y="1507703"/>
            <a:ext cx="3077652" cy="2215515"/>
          </a:xfrm>
          <a:prstGeom prst="rect">
            <a:avLst/>
          </a:prstGeom>
        </p:spPr>
      </p:pic>
      <p:pic>
        <p:nvPicPr>
          <p:cNvPr id="8" name="Picture 7"/>
          <p:cNvPicPr/>
          <p:nvPr/>
        </p:nvPicPr>
        <p:blipFill>
          <a:blip r:embed="rId3" cstate="print">
            <a:extLst>
              <a:ext uri="{28A0092B-C50C-407E-A947-70E740481C1C}">
                <a14:useLocalDpi xmlns="" xmlns:a14="http://schemas.microsoft.com/office/drawing/2010/main" val="0"/>
              </a:ext>
            </a:extLst>
          </a:blip>
          <a:stretch>
            <a:fillRect/>
          </a:stretch>
        </p:blipFill>
        <p:spPr>
          <a:xfrm>
            <a:off x="5820852" y="3810000"/>
            <a:ext cx="2971800" cy="2093912"/>
          </a:xfrm>
          <a:prstGeom prst="rect">
            <a:avLst/>
          </a:prstGeom>
        </p:spPr>
      </p:pic>
      <p:sp>
        <p:nvSpPr>
          <p:cNvPr id="9" name="TextBox 8"/>
          <p:cNvSpPr txBox="1"/>
          <p:nvPr/>
        </p:nvSpPr>
        <p:spPr>
          <a:xfrm>
            <a:off x="5715000" y="5903912"/>
            <a:ext cx="3429000" cy="338554"/>
          </a:xfrm>
          <a:prstGeom prst="rect">
            <a:avLst/>
          </a:prstGeom>
          <a:noFill/>
        </p:spPr>
        <p:txBody>
          <a:bodyPr wrap="square" rtlCol="0">
            <a:spAutoFit/>
          </a:bodyPr>
          <a:lstStyle/>
          <a:p>
            <a:r>
              <a:rPr lang="en-US" sz="1600" b="1" dirty="0" smtClean="0"/>
              <a:t>Analysis of “</a:t>
            </a:r>
            <a:r>
              <a:rPr lang="en-US" sz="1600" b="1" dirty="0" err="1" smtClean="0"/>
              <a:t>FingerTip</a:t>
            </a:r>
            <a:r>
              <a:rPr lang="en-US" sz="1600" b="1" dirty="0" smtClean="0"/>
              <a:t>” segment</a:t>
            </a:r>
            <a:endParaRPr lang="en-US" sz="1600" b="1" dirty="0"/>
          </a:p>
        </p:txBody>
      </p:sp>
    </p:spTree>
    <p:extLst>
      <p:ext uri="{BB962C8B-B14F-4D97-AF65-F5344CB8AC3E}">
        <p14:creationId xmlns="" xmlns:p14="http://schemas.microsoft.com/office/powerpoint/2010/main" val="2562713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 </a:t>
            </a:r>
            <a:r>
              <a:rPr lang="en-US" dirty="0" smtClean="0"/>
              <a:t>of the Joint Pin Stress Analysis</a:t>
            </a:r>
            <a:endParaRPr lang="en-US" dirty="0"/>
          </a:p>
        </p:txBody>
      </p:sp>
      <p:sp>
        <p:nvSpPr>
          <p:cNvPr id="3" name="Content Placeholder 2"/>
          <p:cNvSpPr>
            <a:spLocks noGrp="1"/>
          </p:cNvSpPr>
          <p:nvPr>
            <p:ph idx="1"/>
          </p:nvPr>
        </p:nvSpPr>
        <p:spPr>
          <a:xfrm>
            <a:off x="457200" y="1600200"/>
            <a:ext cx="5181600" cy="5113032"/>
          </a:xfrm>
        </p:spPr>
        <p:txBody>
          <a:bodyPr>
            <a:normAutofit/>
          </a:bodyPr>
          <a:lstStyle/>
          <a:p>
            <a:r>
              <a:rPr lang="en-US" dirty="0" smtClean="0"/>
              <a:t>Material: ABS plastic</a:t>
            </a:r>
          </a:p>
          <a:p>
            <a:r>
              <a:rPr lang="en-US" dirty="0" smtClean="0"/>
              <a:t>Force: 4.5 N</a:t>
            </a:r>
          </a:p>
          <a:p>
            <a:pPr lvl="1"/>
            <a:r>
              <a:rPr lang="en-US" dirty="0"/>
              <a:t>T</a:t>
            </a:r>
            <a:r>
              <a:rPr lang="en-US" dirty="0" smtClean="0"/>
              <a:t>he maximum force incurred by the selected servos</a:t>
            </a:r>
          </a:p>
          <a:p>
            <a:r>
              <a:rPr lang="en-US" dirty="0" smtClean="0"/>
              <a:t>Fixed position: the joint pins</a:t>
            </a:r>
          </a:p>
          <a:p>
            <a:pPr lvl="1"/>
            <a:r>
              <a:rPr lang="en-US" dirty="0"/>
              <a:t>P</a:t>
            </a:r>
            <a:r>
              <a:rPr lang="en-US" dirty="0" smtClean="0"/>
              <a:t>ulling the wire inward grinds the joint pins against the hinge</a:t>
            </a:r>
          </a:p>
          <a:p>
            <a:r>
              <a:rPr lang="en-US" dirty="0" smtClean="0"/>
              <a:t>Force application:</a:t>
            </a:r>
          </a:p>
          <a:p>
            <a:pPr lvl="1"/>
            <a:r>
              <a:rPr lang="en-US" dirty="0"/>
              <a:t>T</a:t>
            </a:r>
            <a:r>
              <a:rPr lang="en-US" dirty="0" smtClean="0"/>
              <a:t>he point of connection at the fingertip</a:t>
            </a:r>
          </a:p>
          <a:p>
            <a:pPr lvl="1"/>
            <a:r>
              <a:rPr lang="en-US" dirty="0" smtClean="0"/>
              <a:t>The joint holes and wire guides elsewhere</a:t>
            </a:r>
          </a:p>
        </p:txBody>
      </p:sp>
      <p:sp>
        <p:nvSpPr>
          <p:cNvPr id="6" name="Slide Number Placeholder 5"/>
          <p:cNvSpPr>
            <a:spLocks noGrp="1"/>
          </p:cNvSpPr>
          <p:nvPr>
            <p:ph type="sldNum" sz="quarter" idx="12"/>
          </p:nvPr>
        </p:nvSpPr>
        <p:spPr/>
        <p:txBody>
          <a:bodyPr/>
          <a:lstStyle/>
          <a:p>
            <a:fld id="{F7886C9C-DC18-4195-8FD5-A50AA931D419}" type="slidenum">
              <a:rPr lang="en-US" smtClean="0"/>
              <a:pPr/>
              <a:t>19</a:t>
            </a:fld>
            <a:endParaRPr lang="en-US"/>
          </a:p>
        </p:txBody>
      </p:sp>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91200" y="1455683"/>
            <a:ext cx="2456793" cy="24089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791200" y="3962400"/>
            <a:ext cx="2456793" cy="19229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TextBox 15"/>
          <p:cNvSpPr txBox="1"/>
          <p:nvPr/>
        </p:nvSpPr>
        <p:spPr>
          <a:xfrm>
            <a:off x="5562600" y="5908687"/>
            <a:ext cx="2971800" cy="830997"/>
          </a:xfrm>
          <a:prstGeom prst="rect">
            <a:avLst/>
          </a:prstGeom>
          <a:noFill/>
        </p:spPr>
        <p:txBody>
          <a:bodyPr wrap="square" rtlCol="0">
            <a:spAutoFit/>
          </a:bodyPr>
          <a:lstStyle/>
          <a:p>
            <a:r>
              <a:rPr lang="en-US" sz="1600" b="1" dirty="0" smtClean="0"/>
              <a:t>Diagram of force application (purple) and fixed position (green) of finger segments</a:t>
            </a:r>
            <a:endParaRPr lang="en-US" sz="1600" b="1" dirty="0"/>
          </a:p>
        </p:txBody>
      </p:sp>
    </p:spTree>
    <p:extLst>
      <p:ext uri="{BB962C8B-B14F-4D97-AF65-F5344CB8AC3E}">
        <p14:creationId xmlns="" xmlns:p14="http://schemas.microsoft.com/office/powerpoint/2010/main" val="4277941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idx="1"/>
          </p:nvPr>
        </p:nvSpPr>
        <p:spPr>
          <a:xfrm>
            <a:off x="304800" y="1600200"/>
            <a:ext cx="8610600" cy="4876800"/>
          </a:xfrm>
        </p:spPr>
        <p:txBody>
          <a:bodyPr>
            <a:normAutofit/>
          </a:bodyPr>
          <a:lstStyle/>
          <a:p>
            <a:r>
              <a:rPr lang="en-US" dirty="0" smtClean="0"/>
              <a:t>About 12,500 new arm amputations happen in the US yearly</a:t>
            </a:r>
          </a:p>
          <a:p>
            <a:pPr lvl="1"/>
            <a:r>
              <a:rPr lang="en-US" dirty="0" smtClean="0"/>
              <a:t>The vast majority, (77%) are due to trauma</a:t>
            </a:r>
          </a:p>
          <a:p>
            <a:r>
              <a:rPr lang="en-US" dirty="0" smtClean="0"/>
              <a:t>Amputation is a global problem</a:t>
            </a:r>
          </a:p>
          <a:p>
            <a:pPr lvl="1"/>
            <a:r>
              <a:rPr lang="en-US" dirty="0" smtClean="0"/>
              <a:t>It is estimated that only half of amputees ever get access to prosthetics</a:t>
            </a:r>
          </a:p>
          <a:p>
            <a:r>
              <a:rPr lang="en-US" dirty="0" smtClean="0"/>
              <a:t>Existing myoelectric prosthetics start at $11,000</a:t>
            </a:r>
          </a:p>
          <a:p>
            <a:pPr lvl="1"/>
            <a:r>
              <a:rPr lang="en-US" dirty="0" smtClean="0"/>
              <a:t>This cost is completely prohibitive to many people</a:t>
            </a:r>
          </a:p>
          <a:p>
            <a:r>
              <a:rPr lang="en-US" dirty="0" smtClean="0"/>
              <a:t>The </a:t>
            </a:r>
            <a:r>
              <a:rPr lang="en-US" dirty="0"/>
              <a:t>most common form of arm amputation is </a:t>
            </a:r>
            <a:r>
              <a:rPr lang="en-US" dirty="0" err="1"/>
              <a:t>transradial</a:t>
            </a:r>
            <a:endParaRPr lang="en-US" dirty="0"/>
          </a:p>
          <a:p>
            <a:pPr lvl="1"/>
            <a:r>
              <a:rPr lang="en-US" dirty="0"/>
              <a:t>Incidence of about 44</a:t>
            </a:r>
            <a:r>
              <a:rPr lang="en-US" dirty="0" smtClean="0"/>
              <a:t>%</a:t>
            </a:r>
          </a:p>
          <a:p>
            <a:r>
              <a:rPr lang="en-US" dirty="0" smtClean="0"/>
              <a:t>Loss of an arm can severely limit the independence of an amputee</a:t>
            </a:r>
          </a:p>
          <a:p>
            <a:pPr marL="0" indent="0">
              <a:buNone/>
            </a:pPr>
            <a:endParaRPr lang="en-US" dirty="0" smtClean="0"/>
          </a:p>
          <a:p>
            <a:endParaRPr lang="en-US" dirty="0" smtClean="0"/>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spTree>
    <p:extLst>
      <p:ext uri="{BB962C8B-B14F-4D97-AF65-F5344CB8AC3E}">
        <p14:creationId xmlns="" xmlns:p14="http://schemas.microsoft.com/office/powerpoint/2010/main" val="10752862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Pin Stress Analysis (continued)</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sp>
        <p:nvSpPr>
          <p:cNvPr id="9" name="TextBox 8"/>
          <p:cNvSpPr txBox="1"/>
          <p:nvPr/>
        </p:nvSpPr>
        <p:spPr>
          <a:xfrm>
            <a:off x="4724400" y="4127212"/>
            <a:ext cx="3547514" cy="2308324"/>
          </a:xfrm>
          <a:prstGeom prst="rect">
            <a:avLst/>
          </a:prstGeom>
          <a:noFill/>
        </p:spPr>
        <p:txBody>
          <a:bodyPr wrap="square" rtlCol="0">
            <a:spAutoFit/>
          </a:bodyPr>
          <a:lstStyle/>
          <a:p>
            <a:r>
              <a:rPr lang="en-US" sz="1600" b="1" dirty="0" smtClean="0"/>
              <a:t>Top Left: </a:t>
            </a:r>
          </a:p>
          <a:p>
            <a:r>
              <a:rPr lang="en-US" sz="1600" b="1" dirty="0" smtClean="0"/>
              <a:t>Analysis </a:t>
            </a:r>
            <a:r>
              <a:rPr lang="en-US" sz="1600" b="1" dirty="0"/>
              <a:t>of “</a:t>
            </a:r>
            <a:r>
              <a:rPr lang="en-US" sz="1600" b="1" dirty="0" err="1"/>
              <a:t>FingerMid</a:t>
            </a:r>
            <a:r>
              <a:rPr lang="en-US" sz="1600" b="1" dirty="0"/>
              <a:t>” </a:t>
            </a:r>
            <a:r>
              <a:rPr lang="en-US" sz="1600" b="1" dirty="0" smtClean="0"/>
              <a:t>segment</a:t>
            </a:r>
          </a:p>
          <a:p>
            <a:endParaRPr lang="en-US" sz="1600" b="1" dirty="0"/>
          </a:p>
          <a:p>
            <a:r>
              <a:rPr lang="en-US" sz="1600" b="1" dirty="0" smtClean="0"/>
              <a:t>Top Right:</a:t>
            </a:r>
          </a:p>
          <a:p>
            <a:r>
              <a:rPr lang="en-US" sz="1600" b="1" dirty="0" smtClean="0"/>
              <a:t>Analysis of “</a:t>
            </a:r>
            <a:r>
              <a:rPr lang="en-US" sz="1600" b="1" dirty="0" err="1" smtClean="0"/>
              <a:t>FingerBase</a:t>
            </a:r>
            <a:r>
              <a:rPr lang="en-US" sz="1600" b="1" dirty="0"/>
              <a:t>” </a:t>
            </a:r>
            <a:r>
              <a:rPr lang="en-US" sz="1600" b="1" dirty="0" smtClean="0"/>
              <a:t>segment</a:t>
            </a:r>
          </a:p>
          <a:p>
            <a:endParaRPr lang="en-US" sz="1600" b="1" dirty="0"/>
          </a:p>
          <a:p>
            <a:r>
              <a:rPr lang="en-US" sz="1600" b="1" dirty="0" smtClean="0"/>
              <a:t>Bottom Left:</a:t>
            </a:r>
          </a:p>
          <a:p>
            <a:r>
              <a:rPr lang="en-US" sz="1600" b="1" dirty="0" smtClean="0"/>
              <a:t>Detail of stress concentration at the joint pin interface</a:t>
            </a:r>
            <a:endParaRPr lang="en-US" sz="1600" b="1" dirty="0"/>
          </a:p>
        </p:txBody>
      </p:sp>
      <p:pic>
        <p:nvPicPr>
          <p:cNvPr id="10" name="Picture 9"/>
          <p:cNvPicPr/>
          <p:nvPr/>
        </p:nvPicPr>
        <p:blipFill>
          <a:blip r:embed="rId2" cstate="print">
            <a:extLst>
              <a:ext uri="{28A0092B-C50C-407E-A947-70E740481C1C}">
                <a14:useLocalDpi xmlns="" xmlns:a14="http://schemas.microsoft.com/office/drawing/2010/main" val="0"/>
              </a:ext>
            </a:extLst>
          </a:blip>
          <a:stretch>
            <a:fillRect/>
          </a:stretch>
        </p:blipFill>
        <p:spPr>
          <a:xfrm>
            <a:off x="762000" y="1634468"/>
            <a:ext cx="3623749" cy="2117725"/>
          </a:xfrm>
          <a:prstGeom prst="rect">
            <a:avLst/>
          </a:prstGeom>
        </p:spPr>
      </p:pic>
      <p:pic>
        <p:nvPicPr>
          <p:cNvPr id="12" name="Picture 11"/>
          <p:cNvPicPr/>
          <p:nvPr/>
        </p:nvPicPr>
        <p:blipFill>
          <a:blip r:embed="rId3" cstate="print"/>
          <a:stretch>
            <a:fillRect/>
          </a:stretch>
        </p:blipFill>
        <p:spPr>
          <a:xfrm>
            <a:off x="4724400" y="1669046"/>
            <a:ext cx="3200400" cy="2048568"/>
          </a:xfrm>
          <a:prstGeom prst="rect">
            <a:avLst/>
          </a:prstGeom>
        </p:spPr>
      </p:pic>
      <p:pic>
        <p:nvPicPr>
          <p:cNvPr id="11" name="Picture 10"/>
          <p:cNvPicPr/>
          <p:nvPr/>
        </p:nvPicPr>
        <p:blipFill>
          <a:blip r:embed="rId4" cstate="print">
            <a:extLst>
              <a:ext uri="{28A0092B-C50C-407E-A947-70E740481C1C}">
                <a14:useLocalDpi xmlns="" xmlns:a14="http://schemas.microsoft.com/office/drawing/2010/main" val="0"/>
              </a:ext>
            </a:extLst>
          </a:blip>
          <a:stretch>
            <a:fillRect/>
          </a:stretch>
        </p:blipFill>
        <p:spPr>
          <a:xfrm>
            <a:off x="974988" y="4124583"/>
            <a:ext cx="3124200" cy="2220595"/>
          </a:xfrm>
          <a:prstGeom prst="rect">
            <a:avLst/>
          </a:prstGeom>
        </p:spPr>
      </p:pic>
    </p:spTree>
    <p:extLst>
      <p:ext uri="{BB962C8B-B14F-4D97-AF65-F5344CB8AC3E}">
        <p14:creationId xmlns="" xmlns:p14="http://schemas.microsoft.com/office/powerpoint/2010/main" val="74200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Pin Analysis (Continued)</a:t>
            </a:r>
            <a:endParaRPr lang="en-US" dirty="0"/>
          </a:p>
        </p:txBody>
      </p:sp>
      <p:sp>
        <p:nvSpPr>
          <p:cNvPr id="3" name="Content Placeholder 2"/>
          <p:cNvSpPr>
            <a:spLocks noGrp="1"/>
          </p:cNvSpPr>
          <p:nvPr>
            <p:ph idx="1"/>
          </p:nvPr>
        </p:nvSpPr>
        <p:spPr>
          <a:xfrm>
            <a:off x="457200" y="1600200"/>
            <a:ext cx="8263450" cy="5113032"/>
          </a:xfrm>
        </p:spPr>
        <p:txBody>
          <a:bodyPr>
            <a:normAutofit/>
          </a:bodyPr>
          <a:lstStyle/>
          <a:p>
            <a:r>
              <a:rPr lang="en-US" dirty="0" smtClean="0"/>
              <a:t>The joint pin analysis showed that ABS passed with flying colors</a:t>
            </a:r>
          </a:p>
          <a:p>
            <a:r>
              <a:rPr lang="en-US" dirty="0" smtClean="0"/>
              <a:t>Therefore the idea of printing the project in polycarbonate plastic could be eliminated</a:t>
            </a:r>
          </a:p>
          <a:p>
            <a:pPr lvl="1"/>
            <a:r>
              <a:rPr lang="en-US" dirty="0" smtClean="0"/>
              <a:t>Although polycarbonate is much stronger, it requires a specialized extruder to print correctly</a:t>
            </a:r>
          </a:p>
          <a:p>
            <a:pPr lvl="1"/>
            <a:r>
              <a:rPr lang="en-US" dirty="0" smtClean="0"/>
              <a:t>It is also far more expensive than either ABS or PLA</a:t>
            </a:r>
          </a:p>
          <a:p>
            <a:r>
              <a:rPr lang="en-US" dirty="0" smtClean="0"/>
              <a:t>This also suggested testing the joints with PLA plastic</a:t>
            </a:r>
          </a:p>
          <a:p>
            <a:r>
              <a:rPr lang="en-US" dirty="0" smtClean="0"/>
              <a:t>PLA also passed these tests</a:t>
            </a:r>
          </a:p>
          <a:p>
            <a:pPr lvl="1"/>
            <a:r>
              <a:rPr lang="en-US" dirty="0" smtClean="0"/>
              <a:t>Yield stress of PLA: 47.8 </a:t>
            </a:r>
            <a:r>
              <a:rPr lang="en-US" dirty="0" err="1" smtClean="0"/>
              <a:t>MPa</a:t>
            </a:r>
            <a:endParaRPr lang="en-US" dirty="0" smtClean="0"/>
          </a:p>
          <a:p>
            <a:pPr lvl="1"/>
            <a:r>
              <a:rPr lang="en-US" dirty="0" smtClean="0"/>
              <a:t>Maximum stress under working conditions: 13.8 </a:t>
            </a:r>
            <a:r>
              <a:rPr lang="en-US" dirty="0" err="1" smtClean="0"/>
              <a:t>Mpa</a:t>
            </a:r>
            <a:endParaRPr lang="en-US" dirty="0" smtClean="0"/>
          </a:p>
          <a:p>
            <a:pPr lvl="1"/>
            <a:r>
              <a:rPr lang="en-US" dirty="0" smtClean="0"/>
              <a:t>Factor of Safety: 3.5</a:t>
            </a:r>
          </a:p>
          <a:p>
            <a:pPr lvl="1"/>
            <a:endParaRPr lang="en-US" dirty="0" smtClean="0"/>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spTree>
    <p:extLst>
      <p:ext uri="{BB962C8B-B14F-4D97-AF65-F5344CB8AC3E}">
        <p14:creationId xmlns="" xmlns:p14="http://schemas.microsoft.com/office/powerpoint/2010/main" val="759439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a:t>
            </a:r>
            <a:r>
              <a:rPr lang="en-US" dirty="0" err="1" smtClean="0"/>
              <a:t>Solidworks</a:t>
            </a:r>
            <a:r>
              <a:rPr lang="en-US" dirty="0" smtClean="0"/>
              <a:t> Analysis</a:t>
            </a:r>
            <a:endParaRPr lang="en-US" dirty="0"/>
          </a:p>
        </p:txBody>
      </p:sp>
      <p:sp>
        <p:nvSpPr>
          <p:cNvPr id="3" name="Content Placeholder 2"/>
          <p:cNvSpPr>
            <a:spLocks noGrp="1"/>
          </p:cNvSpPr>
          <p:nvPr>
            <p:ph idx="1"/>
          </p:nvPr>
        </p:nvSpPr>
        <p:spPr>
          <a:xfrm>
            <a:off x="457200" y="1600200"/>
            <a:ext cx="8229600" cy="5113032"/>
          </a:xfrm>
        </p:spPr>
        <p:txBody>
          <a:bodyPr>
            <a:normAutofit/>
          </a:bodyPr>
          <a:lstStyle/>
          <a:p>
            <a:r>
              <a:rPr lang="en-US" dirty="0" smtClean="0"/>
              <a:t>In an attempt to differentiate more between PLA and ABS plastics, a test of ultimate strength was done</a:t>
            </a:r>
          </a:p>
          <a:p>
            <a:r>
              <a:rPr lang="en-US" dirty="0" smtClean="0"/>
              <a:t>Load to Failure test</a:t>
            </a:r>
          </a:p>
          <a:p>
            <a:pPr lvl="1"/>
            <a:r>
              <a:rPr lang="en-US" dirty="0"/>
              <a:t>Situation: Bending finger backward</a:t>
            </a:r>
          </a:p>
          <a:p>
            <a:pPr lvl="2"/>
            <a:r>
              <a:rPr lang="en-US" dirty="0"/>
              <a:t>Bending it forward would only push it into the palm, which would protect it from </a:t>
            </a:r>
            <a:r>
              <a:rPr lang="en-US" dirty="0" smtClean="0"/>
              <a:t>damage</a:t>
            </a:r>
          </a:p>
          <a:p>
            <a:pPr lvl="1"/>
            <a:r>
              <a:rPr lang="en-US" dirty="0" smtClean="0"/>
              <a:t>Examines joint pins at the base of the finger</a:t>
            </a:r>
          </a:p>
          <a:p>
            <a:pPr lvl="1"/>
            <a:r>
              <a:rPr lang="en-US" dirty="0" smtClean="0"/>
              <a:t>Two tests were run</a:t>
            </a:r>
          </a:p>
          <a:p>
            <a:pPr lvl="2"/>
            <a:r>
              <a:rPr lang="en-US" dirty="0" smtClean="0"/>
              <a:t>Worst case scenario: all force is transferred to joint pins</a:t>
            </a:r>
          </a:p>
          <a:p>
            <a:pPr lvl="2"/>
            <a:r>
              <a:rPr lang="en-US" dirty="0" smtClean="0"/>
              <a:t>Realistic scenario: force is transmitted to joint pins and </a:t>
            </a:r>
          </a:p>
          <a:p>
            <a:pPr marL="548640" lvl="2" indent="0">
              <a:buNone/>
            </a:pPr>
            <a:r>
              <a:rPr lang="en-US" dirty="0"/>
              <a:t> </a:t>
            </a:r>
            <a:r>
              <a:rPr lang="en-US" dirty="0" smtClean="0"/>
              <a:t>  top edge</a:t>
            </a:r>
          </a:p>
          <a:p>
            <a:pPr lvl="1"/>
            <a:endParaRPr lang="en-US" dirty="0" smtClean="0"/>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pic>
        <p:nvPicPr>
          <p:cNvPr id="3074" name="Picture 2" descr="http://taphysio.files.wordpress.com/2012/10/beightonfinger2.gif"/>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010400" y="4648200"/>
            <a:ext cx="1843115" cy="19335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641778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 </a:t>
            </a:r>
            <a:r>
              <a:rPr lang="en-US" dirty="0" smtClean="0"/>
              <a:t>of Load to Failure</a:t>
            </a:r>
            <a:endParaRPr lang="en-US" dirty="0"/>
          </a:p>
        </p:txBody>
      </p:sp>
      <p:sp>
        <p:nvSpPr>
          <p:cNvPr id="3" name="Content Placeholder 2"/>
          <p:cNvSpPr>
            <a:spLocks noGrp="1"/>
          </p:cNvSpPr>
          <p:nvPr>
            <p:ph idx="1"/>
          </p:nvPr>
        </p:nvSpPr>
        <p:spPr>
          <a:xfrm>
            <a:off x="228600" y="1600200"/>
            <a:ext cx="5588876" cy="5113032"/>
          </a:xfrm>
        </p:spPr>
        <p:txBody>
          <a:bodyPr>
            <a:normAutofit/>
          </a:bodyPr>
          <a:lstStyle/>
          <a:p>
            <a:r>
              <a:rPr lang="en-US" dirty="0" smtClean="0"/>
              <a:t>Force application:</a:t>
            </a:r>
          </a:p>
          <a:p>
            <a:pPr lvl="1"/>
            <a:r>
              <a:rPr lang="en-US" dirty="0" smtClean="0"/>
              <a:t>Through the joint pin holes (up and back)</a:t>
            </a:r>
          </a:p>
          <a:p>
            <a:r>
              <a:rPr lang="en-US" dirty="0"/>
              <a:t>Definition of “Failure”</a:t>
            </a:r>
          </a:p>
          <a:p>
            <a:pPr lvl="1"/>
            <a:r>
              <a:rPr lang="en-US" dirty="0"/>
              <a:t> Applied stress is greater than yield </a:t>
            </a:r>
            <a:r>
              <a:rPr lang="en-US" dirty="0" smtClean="0"/>
              <a:t>strength</a:t>
            </a:r>
          </a:p>
          <a:p>
            <a:r>
              <a:rPr lang="en-US" dirty="0" smtClean="0"/>
              <a:t>Two </a:t>
            </a:r>
            <a:r>
              <a:rPr lang="en-US" dirty="0"/>
              <a:t>tests were run for each material</a:t>
            </a:r>
          </a:p>
          <a:p>
            <a:pPr lvl="1"/>
            <a:r>
              <a:rPr lang="en-US" dirty="0"/>
              <a:t>“Worst case scenario”—force is only applied to joint pins</a:t>
            </a:r>
          </a:p>
          <a:p>
            <a:pPr lvl="1"/>
            <a:r>
              <a:rPr lang="en-US" dirty="0"/>
              <a:t>“Realistic scenario”—joint pins elastically deform and the top edges make contact </a:t>
            </a:r>
            <a:r>
              <a:rPr lang="en-US" dirty="0" smtClean="0"/>
              <a:t>with other hinge</a:t>
            </a:r>
            <a:endParaRPr lang="en-US" dirty="0"/>
          </a:p>
          <a:p>
            <a:pPr lvl="1"/>
            <a:endParaRPr lang="en-US" dirty="0"/>
          </a:p>
          <a:p>
            <a:pPr lvl="1"/>
            <a:endParaRPr lang="en-US" dirty="0" smtClean="0"/>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sp>
        <p:nvSpPr>
          <p:cNvPr id="16" name="TextBox 15"/>
          <p:cNvSpPr txBox="1"/>
          <p:nvPr/>
        </p:nvSpPr>
        <p:spPr>
          <a:xfrm>
            <a:off x="5817476" y="5410200"/>
            <a:ext cx="3028768" cy="1077218"/>
          </a:xfrm>
          <a:prstGeom prst="rect">
            <a:avLst/>
          </a:prstGeom>
          <a:noFill/>
        </p:spPr>
        <p:txBody>
          <a:bodyPr wrap="square" rtlCol="0">
            <a:spAutoFit/>
          </a:bodyPr>
          <a:lstStyle/>
          <a:p>
            <a:r>
              <a:rPr lang="en-US" sz="1600" b="1" dirty="0"/>
              <a:t>Worst case (top) and realistic case (</a:t>
            </a:r>
            <a:r>
              <a:rPr lang="en-US" sz="1600" b="1" dirty="0" smtClean="0"/>
              <a:t>bottom) diagrams of force application (purple) and fixed position (green)</a:t>
            </a:r>
          </a:p>
        </p:txBody>
      </p:sp>
      <p:pic>
        <p:nvPicPr>
          <p:cNvPr id="30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12372" y="1783988"/>
            <a:ext cx="3076904" cy="154999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712372" y="3505200"/>
            <a:ext cx="3133872" cy="153520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981382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Solidworks</a:t>
            </a:r>
            <a:r>
              <a:rPr lang="en-US" dirty="0" smtClean="0"/>
              <a:t> Load to Failure</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24</a:t>
            </a:fld>
            <a:endParaRPr lang="en-US"/>
          </a:p>
        </p:txBody>
      </p:sp>
      <p:sp>
        <p:nvSpPr>
          <p:cNvPr id="7" name="Content Placeholder 2"/>
          <p:cNvSpPr>
            <a:spLocks noGrp="1"/>
          </p:cNvSpPr>
          <p:nvPr>
            <p:ph idx="1"/>
          </p:nvPr>
        </p:nvSpPr>
        <p:spPr>
          <a:xfrm>
            <a:off x="533400" y="1600200"/>
            <a:ext cx="8192814" cy="2971800"/>
          </a:xfrm>
        </p:spPr>
        <p:txBody>
          <a:bodyPr>
            <a:normAutofit/>
          </a:bodyPr>
          <a:lstStyle/>
          <a:p>
            <a:r>
              <a:rPr lang="en-US" dirty="0" smtClean="0"/>
              <a:t>In worst case scenario, both materials failed at just under 15 N</a:t>
            </a:r>
          </a:p>
          <a:p>
            <a:r>
              <a:rPr lang="en-US" dirty="0" smtClean="0"/>
              <a:t>In realistic scenario, ABS failed at ~40 N, and PLA failed at ~43 N</a:t>
            </a:r>
            <a:endParaRPr lang="en-US" dirty="0"/>
          </a:p>
          <a:p>
            <a:r>
              <a:rPr lang="en-US" dirty="0" smtClean="0"/>
              <a:t>In this test, both materials are comparable</a:t>
            </a:r>
            <a:endParaRPr lang="en-US" dirty="0"/>
          </a:p>
          <a:p>
            <a:r>
              <a:rPr lang="en-US" dirty="0" smtClean="0"/>
              <a:t>Conclusion: Both materials are passable, but ABS may be better (due to superior impact resistance)</a:t>
            </a:r>
          </a:p>
        </p:txBody>
      </p:sp>
      <p:pic>
        <p:nvPicPr>
          <p:cNvPr id="9" name="Picture 8"/>
          <p:cNvPicPr/>
          <p:nvPr/>
        </p:nvPicPr>
        <p:blipFill>
          <a:blip r:embed="rId2" cstate="print"/>
          <a:stretch>
            <a:fillRect/>
          </a:stretch>
        </p:blipFill>
        <p:spPr>
          <a:xfrm>
            <a:off x="420414" y="4479567"/>
            <a:ext cx="4267200" cy="1902004"/>
          </a:xfrm>
          <a:prstGeom prst="rect">
            <a:avLst/>
          </a:prstGeom>
        </p:spPr>
      </p:pic>
      <p:pic>
        <p:nvPicPr>
          <p:cNvPr id="10" name="Picture 9"/>
          <p:cNvPicPr/>
          <p:nvPr/>
        </p:nvPicPr>
        <p:blipFill>
          <a:blip r:embed="rId3" cstate="print"/>
          <a:stretch>
            <a:fillRect/>
          </a:stretch>
        </p:blipFill>
        <p:spPr>
          <a:xfrm>
            <a:off x="4687614" y="4455919"/>
            <a:ext cx="4038600" cy="1899350"/>
          </a:xfrm>
          <a:prstGeom prst="rect">
            <a:avLst/>
          </a:prstGeom>
        </p:spPr>
      </p:pic>
      <p:sp>
        <p:nvSpPr>
          <p:cNvPr id="11" name="TextBox 10"/>
          <p:cNvSpPr txBox="1"/>
          <p:nvPr/>
        </p:nvSpPr>
        <p:spPr>
          <a:xfrm>
            <a:off x="1715814" y="6519446"/>
            <a:ext cx="7010400" cy="338554"/>
          </a:xfrm>
          <a:prstGeom prst="rect">
            <a:avLst/>
          </a:prstGeom>
          <a:noFill/>
        </p:spPr>
        <p:txBody>
          <a:bodyPr wrap="square" rtlCol="0">
            <a:spAutoFit/>
          </a:bodyPr>
          <a:lstStyle/>
          <a:p>
            <a:r>
              <a:rPr lang="en-US" sz="1600" b="1" dirty="0"/>
              <a:t>W</a:t>
            </a:r>
            <a:r>
              <a:rPr lang="en-US" sz="1600" b="1" dirty="0" smtClean="0"/>
              <a:t>orst case (left) and realistic (right) loading scenarios.</a:t>
            </a:r>
          </a:p>
        </p:txBody>
      </p:sp>
    </p:spTree>
    <p:extLst>
      <p:ext uri="{BB962C8B-B14F-4D97-AF65-F5344CB8AC3E}">
        <p14:creationId xmlns="" xmlns:p14="http://schemas.microsoft.com/office/powerpoint/2010/main" val="10827554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3.a) Manufacturability testing and analysis</a:t>
            </a:r>
            <a:endParaRPr lang="en-US" sz="4800"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25</a:t>
            </a:fld>
            <a:endParaRPr lang="en-US" dirty="0"/>
          </a:p>
        </p:txBody>
      </p:sp>
    </p:spTree>
    <p:extLst>
      <p:ext uri="{BB962C8B-B14F-4D97-AF65-F5344CB8AC3E}">
        <p14:creationId xmlns="" xmlns:p14="http://schemas.microsoft.com/office/powerpoint/2010/main" val="2137428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26</a:t>
            </a:fld>
            <a:endParaRPr lang="en-US"/>
          </a:p>
        </p:txBody>
      </p:sp>
      <p:sp>
        <p:nvSpPr>
          <p:cNvPr id="7" name="Content Placeholder 2"/>
          <p:cNvSpPr>
            <a:spLocks noGrp="1"/>
          </p:cNvSpPr>
          <p:nvPr>
            <p:ph idx="1"/>
          </p:nvPr>
        </p:nvSpPr>
        <p:spPr>
          <a:xfrm>
            <a:off x="304800" y="1600200"/>
            <a:ext cx="8534400" cy="4991100"/>
          </a:xfrm>
        </p:spPr>
        <p:txBody>
          <a:bodyPr>
            <a:normAutofit/>
          </a:bodyPr>
          <a:lstStyle/>
          <a:p>
            <a:r>
              <a:rPr lang="en-US" dirty="0" smtClean="0"/>
              <a:t>This design is meant to be printed as a non-assembly model</a:t>
            </a:r>
          </a:p>
          <a:p>
            <a:pPr lvl="1"/>
            <a:r>
              <a:rPr lang="en-US" dirty="0" smtClean="0"/>
              <a:t>Requires floating joint pins</a:t>
            </a:r>
          </a:p>
          <a:p>
            <a:pPr lvl="1"/>
            <a:r>
              <a:rPr lang="en-US" dirty="0" smtClean="0"/>
              <a:t>Printing floating geometry is extremely problematic</a:t>
            </a:r>
          </a:p>
          <a:p>
            <a:pPr lvl="2"/>
            <a:r>
              <a:rPr lang="en-US" dirty="0" smtClean="0"/>
              <a:t>Printer is extruding filament in </a:t>
            </a:r>
            <a:r>
              <a:rPr lang="en-US" dirty="0"/>
              <a:t>midair with no support—anything </a:t>
            </a:r>
            <a:r>
              <a:rPr lang="en-US" dirty="0" smtClean="0"/>
              <a:t>manufactured this </a:t>
            </a:r>
            <a:r>
              <a:rPr lang="en-US" dirty="0"/>
              <a:t>way will be </a:t>
            </a:r>
            <a:r>
              <a:rPr lang="en-US" dirty="0" smtClean="0"/>
              <a:t>warped</a:t>
            </a:r>
            <a:endParaRPr lang="en-US" dirty="0"/>
          </a:p>
          <a:p>
            <a:pPr lvl="1"/>
            <a:r>
              <a:rPr lang="en-US" dirty="0" smtClean="0"/>
              <a:t>It </a:t>
            </a:r>
            <a:r>
              <a:rPr lang="en-US" dirty="0"/>
              <a:t>is necessary to see if the warping of the joint pins is </a:t>
            </a:r>
            <a:r>
              <a:rPr lang="en-US" dirty="0" smtClean="0"/>
              <a:t>acceptable</a:t>
            </a:r>
          </a:p>
          <a:p>
            <a:pPr lvl="2"/>
            <a:r>
              <a:rPr lang="en-US" dirty="0" smtClean="0"/>
              <a:t>If not, another design must be found</a:t>
            </a:r>
          </a:p>
          <a:p>
            <a:r>
              <a:rPr lang="en-US" dirty="0" smtClean="0"/>
              <a:t>One other aspect—proper clearances</a:t>
            </a:r>
          </a:p>
          <a:p>
            <a:pPr lvl="1"/>
            <a:r>
              <a:rPr lang="en-US" dirty="0" smtClean="0"/>
              <a:t>If clearance is too low joints will fuse</a:t>
            </a:r>
          </a:p>
          <a:p>
            <a:pPr lvl="1"/>
            <a:r>
              <a:rPr lang="en-US" dirty="0" smtClean="0"/>
              <a:t>Two necessary aspects of joints:</a:t>
            </a:r>
          </a:p>
          <a:p>
            <a:pPr lvl="2"/>
            <a:r>
              <a:rPr lang="en-US" dirty="0" smtClean="0"/>
              <a:t>Must have enough clearance to print</a:t>
            </a:r>
          </a:p>
          <a:p>
            <a:pPr lvl="2"/>
            <a:r>
              <a:rPr lang="en-US" dirty="0" smtClean="0"/>
              <a:t>Must not have so much that joint is unstable</a:t>
            </a:r>
          </a:p>
          <a:p>
            <a:pPr lvl="2"/>
            <a:endParaRPr lang="en-US" dirty="0" smtClean="0"/>
          </a:p>
        </p:txBody>
      </p:sp>
      <p:pic>
        <p:nvPicPr>
          <p:cNvPr id="6146" name="Picture 2" descr="http://cdn.shopify.com/s/files/1/0180/7671/files/first_scans_6.jpg?70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91200" y="4305300"/>
            <a:ext cx="3048000" cy="2286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64400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sp>
        <p:nvSpPr>
          <p:cNvPr id="7" name="Content Placeholder 2"/>
          <p:cNvSpPr>
            <a:spLocks noGrp="1"/>
          </p:cNvSpPr>
          <p:nvPr>
            <p:ph idx="1"/>
          </p:nvPr>
        </p:nvSpPr>
        <p:spPr>
          <a:xfrm>
            <a:off x="533400" y="1600200"/>
            <a:ext cx="8077200" cy="3124200"/>
          </a:xfrm>
        </p:spPr>
        <p:txBody>
          <a:bodyPr>
            <a:normAutofit/>
          </a:bodyPr>
          <a:lstStyle/>
          <a:p>
            <a:r>
              <a:rPr lang="en-US" dirty="0" smtClean="0"/>
              <a:t>To test manufacturability of the finger, a test print of the model was performed</a:t>
            </a:r>
          </a:p>
          <a:p>
            <a:pPr lvl="1"/>
            <a:r>
              <a:rPr lang="en-US" dirty="0" smtClean="0"/>
              <a:t>This print weighed 27 grams (well within limits for a human finger)</a:t>
            </a:r>
          </a:p>
          <a:p>
            <a:pPr lvl="1"/>
            <a:r>
              <a:rPr lang="en-US" dirty="0" smtClean="0"/>
              <a:t>It cost about 84 cents in material</a:t>
            </a:r>
            <a:endParaRPr lang="en-US" dirty="0" smtClean="0">
              <a:solidFill>
                <a:srgbClr val="FF0000"/>
              </a:solidFill>
            </a:endParaRPr>
          </a:p>
          <a:p>
            <a:pPr lvl="1"/>
            <a:r>
              <a:rPr lang="en-US" dirty="0" smtClean="0"/>
              <a:t>It took only 30 minutes to create (well within reasonable time constraint for prosthetic manufacture)</a:t>
            </a:r>
          </a:p>
        </p:txBody>
      </p:sp>
      <p:sp>
        <p:nvSpPr>
          <p:cNvPr id="4" name="AutoShape 2" descr="https://mail-attachment.googleusercontent.com/attachment/u/0/?saduie=AG9B_P-bNo6cnefF9PmWq5xDgwW7&amp;attid=0.1&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66345" y="4343400"/>
            <a:ext cx="3200400" cy="1809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208127" y="6350169"/>
            <a:ext cx="9143999" cy="338554"/>
          </a:xfrm>
          <a:prstGeom prst="rect">
            <a:avLst/>
          </a:prstGeom>
          <a:noFill/>
        </p:spPr>
        <p:txBody>
          <a:bodyPr wrap="square" rtlCol="0">
            <a:spAutoFit/>
          </a:bodyPr>
          <a:lstStyle/>
          <a:p>
            <a:r>
              <a:rPr lang="en-US" sz="1600" b="1" dirty="0" smtClean="0"/>
              <a:t>Model display in the </a:t>
            </a:r>
            <a:r>
              <a:rPr lang="en-US" sz="1600" b="1" dirty="0" err="1" smtClean="0"/>
              <a:t>Repetier</a:t>
            </a:r>
            <a:r>
              <a:rPr lang="en-US" sz="1600" b="1" dirty="0" smtClean="0"/>
              <a:t> software (left) and model in the process of printing (right) </a:t>
            </a:r>
          </a:p>
        </p:txBody>
      </p:sp>
      <p:pic>
        <p:nvPicPr>
          <p:cNvPr id="5124"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76800" y="4355910"/>
            <a:ext cx="3230060" cy="1809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61610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Manufacturability</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28</a:t>
            </a:fld>
            <a:endParaRPr lang="en-US"/>
          </a:p>
        </p:txBody>
      </p:sp>
      <p:sp>
        <p:nvSpPr>
          <p:cNvPr id="7" name="Content Placeholder 2"/>
          <p:cNvSpPr>
            <a:spLocks noGrp="1"/>
          </p:cNvSpPr>
          <p:nvPr>
            <p:ph idx="1"/>
          </p:nvPr>
        </p:nvSpPr>
        <p:spPr>
          <a:xfrm>
            <a:off x="533400" y="1600200"/>
            <a:ext cx="5257800" cy="4572000"/>
          </a:xfrm>
        </p:spPr>
        <p:txBody>
          <a:bodyPr>
            <a:normAutofit/>
          </a:bodyPr>
          <a:lstStyle/>
          <a:p>
            <a:r>
              <a:rPr lang="en-US" dirty="0" smtClean="0"/>
              <a:t>Points of failure were identified</a:t>
            </a:r>
          </a:p>
          <a:p>
            <a:pPr lvl="1"/>
            <a:r>
              <a:rPr lang="en-US" dirty="0" smtClean="0"/>
              <a:t>Hinge tolerances were too small</a:t>
            </a:r>
          </a:p>
          <a:p>
            <a:pPr lvl="2"/>
            <a:r>
              <a:rPr lang="en-US" dirty="0" smtClean="0"/>
              <a:t>Hinges were fused</a:t>
            </a:r>
          </a:p>
          <a:p>
            <a:pPr lvl="1"/>
            <a:r>
              <a:rPr lang="en-US" dirty="0" smtClean="0"/>
              <a:t>Joint pins were too warped for the design to function</a:t>
            </a:r>
          </a:p>
          <a:p>
            <a:pPr lvl="1"/>
            <a:endParaRPr lang="en-US" dirty="0" smtClean="0"/>
          </a:p>
          <a:p>
            <a:r>
              <a:rPr lang="en-US" dirty="0" smtClean="0"/>
              <a:t>Positive points were also identified</a:t>
            </a:r>
          </a:p>
          <a:p>
            <a:pPr lvl="1"/>
            <a:r>
              <a:rPr lang="en-US" dirty="0" smtClean="0"/>
              <a:t>Rubber band guide overhangs printed successfully</a:t>
            </a:r>
          </a:p>
          <a:p>
            <a:pPr lvl="1"/>
            <a:r>
              <a:rPr lang="en-US" dirty="0"/>
              <a:t>W</a:t>
            </a:r>
            <a:r>
              <a:rPr lang="en-US" dirty="0" smtClean="0"/>
              <a:t>ire guide functioned with no issues</a:t>
            </a:r>
          </a:p>
          <a:p>
            <a:pPr lvl="1"/>
            <a:r>
              <a:rPr lang="en-US" dirty="0" smtClean="0"/>
              <a:t>Scaling was perfect</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3"/>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3848" t="14801" r="32413" b="30769"/>
          <a:stretch/>
        </p:blipFill>
        <p:spPr bwMode="auto">
          <a:xfrm>
            <a:off x="5052532" y="1110539"/>
            <a:ext cx="1807226" cy="12717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t="16294" b="26634"/>
          <a:stretch/>
        </p:blipFill>
        <p:spPr bwMode="auto">
          <a:xfrm>
            <a:off x="6901434" y="1461850"/>
            <a:ext cx="2133097" cy="6985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 name="TextBox 9"/>
          <p:cNvSpPr txBox="1"/>
          <p:nvPr/>
        </p:nvSpPr>
        <p:spPr>
          <a:xfrm>
            <a:off x="5256147" y="2382290"/>
            <a:ext cx="3859420" cy="1415772"/>
          </a:xfrm>
          <a:prstGeom prst="rect">
            <a:avLst/>
          </a:prstGeom>
          <a:noFill/>
        </p:spPr>
        <p:txBody>
          <a:bodyPr wrap="square" rtlCol="0">
            <a:spAutoFit/>
          </a:bodyPr>
          <a:lstStyle/>
          <a:p>
            <a:r>
              <a:rPr lang="en-US" sz="1400" b="1" dirty="0" smtClean="0"/>
              <a:t>Joint pins (left) are definitely too rough for a plastic-on-plastic joint interface. Joint </a:t>
            </a:r>
            <a:r>
              <a:rPr lang="en-US" sz="1400" b="1" dirty="0"/>
              <a:t>tolerance </a:t>
            </a:r>
            <a:r>
              <a:rPr lang="en-US" sz="1400" b="1" dirty="0" smtClean="0"/>
              <a:t>(right) is too </a:t>
            </a:r>
            <a:r>
              <a:rPr lang="en-US" sz="1400" b="1" dirty="0"/>
              <a:t>low, plastic has bridged the points of articulation and the finger is </a:t>
            </a:r>
            <a:r>
              <a:rPr lang="en-US" sz="1400" b="1" dirty="0" smtClean="0"/>
              <a:t>solid.</a:t>
            </a:r>
            <a:endParaRPr lang="en-US" sz="1400" b="1" dirty="0"/>
          </a:p>
          <a:p>
            <a:endParaRPr lang="en-US" sz="1600" b="1" dirty="0" smtClean="0"/>
          </a:p>
        </p:txBody>
      </p:sp>
      <p:pic>
        <p:nvPicPr>
          <p:cNvPr id="11" name="Picture 2"/>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t="50279"/>
          <a:stretch/>
        </p:blipFill>
        <p:spPr bwMode="auto">
          <a:xfrm rot="16200000">
            <a:off x="5139626" y="4215110"/>
            <a:ext cx="2057400" cy="122330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825060" y="3770555"/>
            <a:ext cx="840022" cy="208490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714674" y="4054134"/>
            <a:ext cx="1319857" cy="15882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TextBox 13"/>
          <p:cNvSpPr txBox="1"/>
          <p:nvPr/>
        </p:nvSpPr>
        <p:spPr>
          <a:xfrm>
            <a:off x="5419859" y="5870580"/>
            <a:ext cx="3724141" cy="738664"/>
          </a:xfrm>
          <a:prstGeom prst="rect">
            <a:avLst/>
          </a:prstGeom>
          <a:noFill/>
        </p:spPr>
        <p:txBody>
          <a:bodyPr wrap="square" rtlCol="0">
            <a:spAutoFit/>
          </a:bodyPr>
          <a:lstStyle/>
          <a:p>
            <a:r>
              <a:rPr lang="en-US" sz="1400" b="1" dirty="0" smtClean="0"/>
              <a:t>The scaling (left), rubber band guides (center) and wire guides (right) are all correct and functional.</a:t>
            </a:r>
          </a:p>
        </p:txBody>
      </p:sp>
    </p:spTree>
    <p:extLst>
      <p:ext uri="{BB962C8B-B14F-4D97-AF65-F5344CB8AC3E}">
        <p14:creationId xmlns="" xmlns:p14="http://schemas.microsoft.com/office/powerpoint/2010/main" val="36048860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Manufacturability—What does it mean?</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sp>
        <p:nvSpPr>
          <p:cNvPr id="7" name="Content Placeholder 2"/>
          <p:cNvSpPr>
            <a:spLocks noGrp="1"/>
          </p:cNvSpPr>
          <p:nvPr>
            <p:ph idx="1"/>
          </p:nvPr>
        </p:nvSpPr>
        <p:spPr>
          <a:xfrm>
            <a:off x="307975" y="1600200"/>
            <a:ext cx="8531225" cy="4572000"/>
          </a:xfrm>
        </p:spPr>
        <p:txBody>
          <a:bodyPr>
            <a:normAutofit/>
          </a:bodyPr>
          <a:lstStyle/>
          <a:p>
            <a:r>
              <a:rPr lang="en-US" dirty="0" smtClean="0"/>
              <a:t>Based on these findings it should be completely reasonable to use 3D printing as the method of manufacture</a:t>
            </a:r>
          </a:p>
          <a:p>
            <a:endParaRPr lang="en-US" dirty="0" smtClean="0"/>
          </a:p>
          <a:p>
            <a:r>
              <a:rPr lang="en-US" dirty="0" smtClean="0"/>
              <a:t>It is more than possible to achieve the necessary detail at the needed scale (with some modification)</a:t>
            </a:r>
          </a:p>
          <a:p>
            <a:endParaRPr lang="en-US" dirty="0" smtClean="0"/>
          </a:p>
          <a:p>
            <a:r>
              <a:rPr lang="en-US" dirty="0" smtClean="0"/>
              <a:t>Modifications required:</a:t>
            </a:r>
          </a:p>
          <a:p>
            <a:pPr lvl="1"/>
            <a:r>
              <a:rPr lang="en-US" dirty="0" smtClean="0"/>
              <a:t>Larger joint clearances</a:t>
            </a:r>
            <a:endParaRPr lang="en-US" dirty="0"/>
          </a:p>
          <a:p>
            <a:pPr lvl="1"/>
            <a:r>
              <a:rPr lang="en-US" dirty="0" smtClean="0"/>
              <a:t>Avoid joint pin on plastic contact</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 xmlns:p14="http://schemas.microsoft.com/office/powerpoint/2010/main" val="2514835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867400" cy="4876800"/>
          </a:xfrm>
        </p:spPr>
        <p:txBody>
          <a:bodyPr>
            <a:normAutofit fontScale="92500"/>
          </a:bodyPr>
          <a:lstStyle/>
          <a:p>
            <a:r>
              <a:rPr lang="en-US" dirty="0" smtClean="0"/>
              <a:t>Create a “below-the-elbow” prosthetic hand</a:t>
            </a:r>
          </a:p>
          <a:p>
            <a:r>
              <a:rPr lang="en-US" dirty="0" smtClean="0"/>
              <a:t>The hand should be:</a:t>
            </a:r>
          </a:p>
          <a:p>
            <a:pPr lvl="1"/>
            <a:r>
              <a:rPr lang="en-US" b="1" dirty="0" smtClean="0"/>
              <a:t>open-source</a:t>
            </a:r>
            <a:r>
              <a:rPr lang="en-US" dirty="0"/>
              <a:t>,</a:t>
            </a:r>
            <a:r>
              <a:rPr lang="en-US" dirty="0" smtClean="0"/>
              <a:t> making it available to anyone anywhere</a:t>
            </a:r>
          </a:p>
          <a:p>
            <a:pPr lvl="1"/>
            <a:r>
              <a:rPr lang="en-US" b="1" dirty="0" smtClean="0"/>
              <a:t>highly affordable</a:t>
            </a:r>
            <a:r>
              <a:rPr lang="en-US" dirty="0" smtClean="0"/>
              <a:t>, making it inexpensive enough for anyone to use</a:t>
            </a:r>
          </a:p>
          <a:p>
            <a:pPr lvl="1"/>
            <a:r>
              <a:rPr lang="en-US" b="1" dirty="0" smtClean="0"/>
              <a:t>high-functioning</a:t>
            </a:r>
            <a:r>
              <a:rPr lang="en-US" dirty="0" smtClean="0"/>
              <a:t>, giving its owner back their independence in many day-to-day activities</a:t>
            </a:r>
          </a:p>
          <a:p>
            <a:pPr lvl="1"/>
            <a:r>
              <a:rPr lang="en-US" b="1" dirty="0" smtClean="0"/>
              <a:t>Task-oriented, </a:t>
            </a:r>
            <a:r>
              <a:rPr lang="en-US" dirty="0" smtClean="0"/>
              <a:t>focusing on dexterity rather than strength</a:t>
            </a:r>
          </a:p>
          <a:p>
            <a:r>
              <a:rPr lang="en-US" dirty="0" smtClean="0"/>
              <a:t>Major issues involved:</a:t>
            </a:r>
          </a:p>
          <a:p>
            <a:pPr lvl="1"/>
            <a:r>
              <a:rPr lang="en-US" dirty="0" smtClean="0"/>
              <a:t>Durability</a:t>
            </a:r>
          </a:p>
          <a:p>
            <a:pPr lvl="1"/>
            <a:r>
              <a:rPr lang="en-US" dirty="0" smtClean="0"/>
              <a:t>Maintaining dexterity</a:t>
            </a:r>
          </a:p>
          <a:p>
            <a:pPr lvl="1"/>
            <a:r>
              <a:rPr lang="en-US" dirty="0" smtClean="0"/>
              <a:t>Keeping costs low</a:t>
            </a:r>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25717"/>
            <a:ext cx="2308225" cy="3685466"/>
          </a:xfrm>
          <a:prstGeom prst="rect">
            <a:avLst/>
          </a:prstGeom>
          <a:noFill/>
        </p:spPr>
      </p:pic>
    </p:spTree>
    <p:extLst>
      <p:ext uri="{BB962C8B-B14F-4D97-AF65-F5344CB8AC3E}">
        <p14:creationId xmlns="" xmlns:p14="http://schemas.microsoft.com/office/powerpoint/2010/main" val="2950189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533400"/>
            <a:ext cx="8229600" cy="990600"/>
          </a:xfrm>
        </p:spPr>
        <p:txBody>
          <a:bodyPr>
            <a:normAutofit/>
          </a:bodyPr>
          <a:lstStyle/>
          <a:p>
            <a:r>
              <a:rPr lang="en-US" dirty="0" smtClean="0"/>
              <a:t>Manufacturability—Solution</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sp>
        <p:nvSpPr>
          <p:cNvPr id="7" name="Content Placeholder 2"/>
          <p:cNvSpPr>
            <a:spLocks noGrp="1"/>
          </p:cNvSpPr>
          <p:nvPr>
            <p:ph idx="1"/>
          </p:nvPr>
        </p:nvSpPr>
        <p:spPr>
          <a:xfrm>
            <a:off x="307975" y="1447800"/>
            <a:ext cx="8483040" cy="2831107"/>
          </a:xfrm>
        </p:spPr>
        <p:txBody>
          <a:bodyPr>
            <a:normAutofit lnSpcReduction="10000"/>
          </a:bodyPr>
          <a:lstStyle/>
          <a:p>
            <a:r>
              <a:rPr lang="en-US" dirty="0" smtClean="0"/>
              <a:t>Joint clearance was greatly increased</a:t>
            </a:r>
          </a:p>
          <a:p>
            <a:r>
              <a:rPr lang="en-US" dirty="0" smtClean="0"/>
              <a:t>Bearings were introduced</a:t>
            </a:r>
            <a:r>
              <a:rPr lang="en-US" dirty="0"/>
              <a:t> </a:t>
            </a:r>
            <a:r>
              <a:rPr lang="en-US" dirty="0" smtClean="0"/>
              <a:t>in </a:t>
            </a:r>
            <a:r>
              <a:rPr lang="en-US" dirty="0"/>
              <a:t>order to solve the problem of warped joint </a:t>
            </a:r>
            <a:r>
              <a:rPr lang="en-US" dirty="0" smtClean="0"/>
              <a:t>pins</a:t>
            </a:r>
          </a:p>
          <a:p>
            <a:pPr lvl="1"/>
            <a:r>
              <a:rPr lang="en-US" dirty="0" smtClean="0"/>
              <a:t>The plastics involved are very pliable (especially when hot)</a:t>
            </a:r>
          </a:p>
          <a:p>
            <a:pPr lvl="1"/>
            <a:r>
              <a:rPr lang="en-US" dirty="0" smtClean="0"/>
              <a:t> Applying a heat gun and then press-fitting a bearing into the joint will solve all friction issues</a:t>
            </a:r>
          </a:p>
          <a:p>
            <a:pPr lvl="1"/>
            <a:r>
              <a:rPr lang="en-US" dirty="0" smtClean="0"/>
              <a:t>A clearance the size of a bearing (2mm) between parts will never bridge or fuse</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descr="C:\Users\Class2014\Desktop\joint clearance.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9201"/>
          <a:stretch/>
        </p:blipFill>
        <p:spPr bwMode="auto">
          <a:xfrm>
            <a:off x="439354" y="4108164"/>
            <a:ext cx="3962400" cy="2352424"/>
          </a:xfrm>
          <a:prstGeom prst="rect">
            <a:avLst/>
          </a:prstGeom>
          <a:noFill/>
          <a:extLst>
            <a:ext uri="{909E8E84-426E-40DD-AFC4-6F175D3DCCD1}">
              <a14:hiddenFill xmlns="" xmlns:a14="http://schemas.microsoft.com/office/drawing/2010/main">
                <a:solidFill>
                  <a:srgbClr val="FFFFFF"/>
                </a:solidFill>
              </a14:hiddenFill>
            </a:ext>
          </a:extLst>
        </p:spPr>
      </p:pic>
      <p:pic>
        <p:nvPicPr>
          <p:cNvPr id="1229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23541" y="4146138"/>
            <a:ext cx="2324100" cy="2276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81800" y="4549060"/>
            <a:ext cx="2009215" cy="1676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TextBox 10"/>
          <p:cNvSpPr txBox="1"/>
          <p:nvPr/>
        </p:nvSpPr>
        <p:spPr>
          <a:xfrm>
            <a:off x="1185466" y="6460588"/>
            <a:ext cx="7584528" cy="338554"/>
          </a:xfrm>
          <a:prstGeom prst="rect">
            <a:avLst/>
          </a:prstGeom>
          <a:noFill/>
        </p:spPr>
        <p:txBody>
          <a:bodyPr wrap="square" rtlCol="0">
            <a:spAutoFit/>
          </a:bodyPr>
          <a:lstStyle/>
          <a:p>
            <a:r>
              <a:rPr lang="en-US" sz="1600" b="1" dirty="0" smtClean="0"/>
              <a:t>Left to right: Improved joint clearances, bearings, bearing clearance.</a:t>
            </a:r>
          </a:p>
        </p:txBody>
      </p:sp>
    </p:spTree>
    <p:extLst>
      <p:ext uri="{BB962C8B-B14F-4D97-AF65-F5344CB8AC3E}">
        <p14:creationId xmlns="" xmlns:p14="http://schemas.microsoft.com/office/powerpoint/2010/main" val="13144843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533400"/>
            <a:ext cx="8229600" cy="990600"/>
          </a:xfrm>
        </p:spPr>
        <p:txBody>
          <a:bodyPr>
            <a:normAutofit/>
          </a:bodyPr>
          <a:lstStyle/>
          <a:p>
            <a:r>
              <a:rPr lang="en-US" dirty="0" smtClean="0"/>
              <a:t>Manufacturability—Solution</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
        <p:nvSpPr>
          <p:cNvPr id="7" name="Content Placeholder 2"/>
          <p:cNvSpPr>
            <a:spLocks noGrp="1"/>
          </p:cNvSpPr>
          <p:nvPr>
            <p:ph idx="1"/>
          </p:nvPr>
        </p:nvSpPr>
        <p:spPr>
          <a:xfrm>
            <a:off x="307975" y="1506940"/>
            <a:ext cx="5725484" cy="2988859"/>
          </a:xfrm>
        </p:spPr>
        <p:txBody>
          <a:bodyPr>
            <a:normAutofit/>
          </a:bodyPr>
          <a:lstStyle/>
          <a:p>
            <a:r>
              <a:rPr lang="en-US" dirty="0" smtClean="0"/>
              <a:t>Making these changes fixed the manufacturing issues</a:t>
            </a:r>
          </a:p>
          <a:p>
            <a:endParaRPr lang="en-US" dirty="0" smtClean="0"/>
          </a:p>
          <a:p>
            <a:r>
              <a:rPr lang="en-US" dirty="0" smtClean="0"/>
              <a:t>It is now safe to say that the basic design is viable and it will be possible to manufacture an articulated model in one piece</a:t>
            </a:r>
          </a:p>
        </p:txBody>
      </p:sp>
      <p:sp>
        <p:nvSpPr>
          <p:cNvPr id="3" name="AutoShape 2" descr="https://mail-attachment.googleusercontent.com/attachment/u/0/?saduie=AG9B_P-bNo6cnefF9PmWq5xDgwW7&amp;attid=0.12&amp;disp=emb&amp;view=att&amp;th=1422b0e85a55f48b"/>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ttps://mail-attachment.googleusercontent.com/attachment/u/0/?ui=2&amp;ik=9376da1972&amp;view=att&amp;th=1423327adda6c496&amp;attid=0.6&amp;disp=inline&amp;realattid=1451059005748150272-local5&amp;safe=1&amp;zw&amp;saduie=AG9B_P-bNo6cnefF9PmWq5xDgwW7&amp;sadet=1383839011606&amp;sads=2aUh3PXgNojuPpWQfHKWrhI50mI"/>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5" name="Picture 7"/>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7436" r="33310"/>
          <a:stretch/>
        </p:blipFill>
        <p:spPr bwMode="auto">
          <a:xfrm>
            <a:off x="6033459" y="1506941"/>
            <a:ext cx="2514600" cy="28856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 name="AutoShape 9" descr="https://mail-attachment.googleusercontent.com/attachment/u/0/?ui=2&amp;ik=9376da1972&amp;view=att&amp;th=1423327adda6c496&amp;attid=0.4&amp;disp=inline&amp;realattid=1451059005748150272-local3&amp;safe=1&amp;zw&amp;saduie=AG9B_P-bNo6cnefF9PmWq5xDgwW7&amp;sadet=1383839139923&amp;sads=MMFtHq7MqlpIshNqgUPRe_NDnfA"/>
          <p:cNvSpPr>
            <a:spLocks noChangeAspect="1" noChangeArrowheads="1"/>
          </p:cNvSpPr>
          <p:nvPr/>
        </p:nvSpPr>
        <p:spPr bwMode="auto">
          <a:xfrm>
            <a:off x="765175" y="4651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8" name="Picture 10"/>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69975" y="4724400"/>
            <a:ext cx="3273045" cy="18499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9" name="Picture 11"/>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6314" t="20098" r="17927" b="21585"/>
          <a:stretch/>
        </p:blipFill>
        <p:spPr bwMode="auto">
          <a:xfrm>
            <a:off x="4800600" y="4710183"/>
            <a:ext cx="3747459" cy="18784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5458750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3.b) Granular jamming analysis</a:t>
            </a:r>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Testing</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629400" y="1752600"/>
            <a:ext cx="2056418" cy="3662115"/>
          </a:xfrm>
          <a:prstGeom prst="rect">
            <a:avLst/>
          </a:prstGeom>
        </p:spPr>
      </p:pic>
      <p:pic>
        <p:nvPicPr>
          <p:cNvPr id="8" name="Picture 7" descr="C:\Users\Class2014\Desktop\2013 Fall\Senior D\testing\20131012_180613_resized.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6448" t="12448" r="30917" b="26351"/>
          <a:stretch/>
        </p:blipFill>
        <p:spPr bwMode="auto">
          <a:xfrm>
            <a:off x="228600" y="1752598"/>
            <a:ext cx="2881666" cy="366211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C:\Users\Class2014\Desktop\2013 Fall\Senior D\testing\20131012_181359_resized.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5885" t="23010" r="13042" b="17787"/>
          <a:stretch/>
        </p:blipFill>
        <p:spPr bwMode="auto">
          <a:xfrm>
            <a:off x="3336878" y="1752599"/>
            <a:ext cx="1447800" cy="1378306"/>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C:\Users\Class2014\Desktop\2013 Fall\Senior D\testing\20131012_181331_resized.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352800" y="3376683"/>
            <a:ext cx="1431878" cy="203917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descr="C:\Users\Class2014\Desktop\2013 Fall\Senior D\testing\20131012_181219_resized.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l="19468" r="35055"/>
          <a:stretch/>
        </p:blipFill>
        <p:spPr bwMode="auto">
          <a:xfrm>
            <a:off x="5029200" y="1752598"/>
            <a:ext cx="1292864" cy="366211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Slide Number Placeholder 11"/>
          <p:cNvSpPr>
            <a:spLocks noGrp="1"/>
          </p:cNvSpPr>
          <p:nvPr>
            <p:ph type="sldNum" sz="quarter" idx="12"/>
          </p:nvPr>
        </p:nvSpPr>
        <p:spPr/>
        <p:txBody>
          <a:bodyPr/>
          <a:lstStyle/>
          <a:p>
            <a:fld id="{F7886C9C-DC18-4195-8FD5-A50AA931D419}" type="slidenum">
              <a:rPr lang="en-US" smtClean="0"/>
              <a:pPr/>
              <a:t>33</a:t>
            </a:fld>
            <a:endParaRPr lang="en-US"/>
          </a:p>
        </p:txBody>
      </p:sp>
    </p:spTree>
    <p:extLst>
      <p:ext uri="{BB962C8B-B14F-4D97-AF65-F5344CB8AC3E}">
        <p14:creationId xmlns="" xmlns:p14="http://schemas.microsoft.com/office/powerpoint/2010/main" val="2554503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Proposed Design</a:t>
            </a:r>
            <a:endParaRPr lang="en-US" dirty="0"/>
          </a:p>
        </p:txBody>
      </p:sp>
      <p:pic>
        <p:nvPicPr>
          <p:cNvPr id="1026" name="Picture 2" descr="C:\Users\Class2013\Pictures\Senior D Project\NEW Gran Jamming.bmp"/>
          <p:cNvPicPr>
            <a:picLocks noChangeAspect="1" noChangeArrowheads="1"/>
          </p:cNvPicPr>
          <p:nvPr/>
        </p:nvPicPr>
        <p:blipFill>
          <a:blip r:embed="rId2" cstate="print"/>
          <a:srcRect/>
          <a:stretch>
            <a:fillRect/>
          </a:stretch>
        </p:blipFill>
        <p:spPr bwMode="auto">
          <a:xfrm>
            <a:off x="4191000" y="2743201"/>
            <a:ext cx="4063152" cy="3047999"/>
          </a:xfrm>
          <a:prstGeom prst="rect">
            <a:avLst/>
          </a:prstGeom>
          <a:noFill/>
        </p:spPr>
      </p:pic>
      <p:pic>
        <p:nvPicPr>
          <p:cNvPr id="7" name="Picture 8" descr="C:\Users\Class2013\Pictures\Senior D Project\Green Circle.bmp"/>
          <p:cNvPicPr>
            <a:picLocks noChangeAspect="1" noChangeArrowheads="1"/>
          </p:cNvPicPr>
          <p:nvPr/>
        </p:nvPicPr>
        <p:blipFill>
          <a:blip r:embed="rId3" cstate="print">
            <a:clrChange>
              <a:clrFrom>
                <a:srgbClr val="FFFFFF"/>
              </a:clrFrom>
              <a:clrTo>
                <a:srgbClr val="FFFFFF">
                  <a:alpha val="0"/>
                </a:srgbClr>
              </a:clrTo>
            </a:clrChange>
          </a:blip>
          <a:srcRect l="33007" t="17333" r="9981" b="2667"/>
          <a:stretch>
            <a:fillRect/>
          </a:stretch>
        </p:blipFill>
        <p:spPr bwMode="auto">
          <a:xfrm>
            <a:off x="4629996" y="2861256"/>
            <a:ext cx="3185160" cy="3352800"/>
          </a:xfrm>
          <a:prstGeom prst="rect">
            <a:avLst/>
          </a:prstGeom>
          <a:noFill/>
          <a:ln>
            <a:noFill/>
          </a:ln>
        </p:spPr>
      </p:pic>
      <p:pic>
        <p:nvPicPr>
          <p:cNvPr id="8" name="Picture 2" descr="C:\Users\Class2013\Pictures\Senior D Project\Gran Jamming Hybrid Pads.bmp"/>
          <p:cNvPicPr>
            <a:picLocks noChangeAspect="1" noChangeArrowheads="1"/>
          </p:cNvPicPr>
          <p:nvPr/>
        </p:nvPicPr>
        <p:blipFill>
          <a:blip r:embed="rId4" cstate="print"/>
          <a:srcRect l="26255"/>
          <a:stretch>
            <a:fillRect/>
          </a:stretch>
        </p:blipFill>
        <p:spPr bwMode="auto">
          <a:xfrm>
            <a:off x="838200" y="3042379"/>
            <a:ext cx="3095965" cy="3149330"/>
          </a:xfrm>
          <a:prstGeom prst="rect">
            <a:avLst/>
          </a:prstGeom>
          <a:noFill/>
        </p:spPr>
      </p:pic>
      <p:sp>
        <p:nvSpPr>
          <p:cNvPr id="9" name="TextBox 8"/>
          <p:cNvSpPr txBox="1"/>
          <p:nvPr/>
        </p:nvSpPr>
        <p:spPr>
          <a:xfrm>
            <a:off x="1295400" y="5813946"/>
            <a:ext cx="1828800" cy="400110"/>
          </a:xfrm>
          <a:prstGeom prst="rect">
            <a:avLst/>
          </a:prstGeom>
          <a:noFill/>
        </p:spPr>
        <p:txBody>
          <a:bodyPr wrap="square" rtlCol="0">
            <a:spAutoFit/>
          </a:bodyPr>
          <a:lstStyle/>
          <a:p>
            <a:r>
              <a:rPr lang="en-US" sz="2000" dirty="0" smtClean="0"/>
              <a:t>Old Design</a:t>
            </a:r>
            <a:endParaRPr lang="en-US" sz="2000" dirty="0"/>
          </a:p>
        </p:txBody>
      </p:sp>
      <p:sp>
        <p:nvSpPr>
          <p:cNvPr id="10" name="TextBox 9"/>
          <p:cNvSpPr txBox="1"/>
          <p:nvPr/>
        </p:nvSpPr>
        <p:spPr>
          <a:xfrm>
            <a:off x="5486400" y="5791200"/>
            <a:ext cx="2209800" cy="400110"/>
          </a:xfrm>
          <a:prstGeom prst="rect">
            <a:avLst/>
          </a:prstGeom>
          <a:noFill/>
        </p:spPr>
        <p:txBody>
          <a:bodyPr wrap="square" rtlCol="0">
            <a:spAutoFit/>
          </a:bodyPr>
          <a:lstStyle/>
          <a:p>
            <a:r>
              <a:rPr lang="en-US" sz="2000" dirty="0" smtClean="0"/>
              <a:t>New Design</a:t>
            </a:r>
            <a:endParaRPr lang="en-US" sz="2000" dirty="0"/>
          </a:p>
        </p:txBody>
      </p:sp>
      <p:sp>
        <p:nvSpPr>
          <p:cNvPr id="11" name="Content Placeholder 2"/>
          <p:cNvSpPr>
            <a:spLocks noGrp="1"/>
          </p:cNvSpPr>
          <p:nvPr>
            <p:ph idx="1"/>
          </p:nvPr>
        </p:nvSpPr>
        <p:spPr>
          <a:xfrm>
            <a:off x="307975" y="1524000"/>
            <a:ext cx="8483040" cy="2754907"/>
          </a:xfrm>
        </p:spPr>
        <p:txBody>
          <a:bodyPr>
            <a:normAutofit/>
          </a:bodyPr>
          <a:lstStyle/>
          <a:p>
            <a:r>
              <a:rPr lang="en-US" dirty="0" smtClean="0"/>
              <a:t>Coffee grounds proved to be far more effective than plastic stuffing material in tests</a:t>
            </a:r>
          </a:p>
          <a:p>
            <a:r>
              <a:rPr lang="en-US" dirty="0" smtClean="0"/>
              <a:t>Therefore coffee grounds are the new proposed material</a:t>
            </a:r>
          </a:p>
        </p:txBody>
      </p:sp>
      <p:sp>
        <p:nvSpPr>
          <p:cNvPr id="12" name="Slide Number Placeholder 11"/>
          <p:cNvSpPr>
            <a:spLocks noGrp="1"/>
          </p:cNvSpPr>
          <p:nvPr>
            <p:ph type="sldNum" sz="quarter" idx="12"/>
          </p:nvPr>
        </p:nvSpPr>
        <p:spPr/>
        <p:txBody>
          <a:bodyPr/>
          <a:lstStyle/>
          <a:p>
            <a:fld id="{F7886C9C-DC18-4195-8FD5-A50AA931D419}" type="slidenum">
              <a:rPr lang="en-US" smtClean="0"/>
              <a:pPr/>
              <a:t>34</a:t>
            </a:fld>
            <a:endParaRPr lang="en-US"/>
          </a:p>
        </p:txBody>
      </p:sp>
    </p:spTree>
    <p:extLst>
      <p:ext uri="{BB962C8B-B14F-4D97-AF65-F5344CB8AC3E}">
        <p14:creationId xmlns="" xmlns:p14="http://schemas.microsoft.com/office/powerpoint/2010/main" val="201859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Calculations</a:t>
            </a:r>
            <a:endParaRPr lang="en-US" dirty="0"/>
          </a:p>
        </p:txBody>
      </p:sp>
      <p:sp>
        <p:nvSpPr>
          <p:cNvPr id="3" name="Content Placeholder 2"/>
          <p:cNvSpPr>
            <a:spLocks noGrp="1"/>
          </p:cNvSpPr>
          <p:nvPr>
            <p:ph idx="1"/>
          </p:nvPr>
        </p:nvSpPr>
        <p:spPr>
          <a:xfrm>
            <a:off x="457200" y="1600200"/>
            <a:ext cx="4114800" cy="4876800"/>
          </a:xfrm>
        </p:spPr>
        <p:txBody>
          <a:bodyPr/>
          <a:lstStyle/>
          <a:p>
            <a:endParaRPr lang="en-US" b="1" dirty="0" smtClean="0"/>
          </a:p>
          <a:p>
            <a:r>
              <a:rPr lang="en-US" b="1" dirty="0" smtClean="0"/>
              <a:t>Force on object </a:t>
            </a:r>
          </a:p>
          <a:p>
            <a:pPr lvl="1"/>
            <a:r>
              <a:rPr lang="en-US" dirty="0" smtClean="0"/>
              <a:t>Assuming object to be held is 1 lb (0.453 kg)</a:t>
            </a:r>
          </a:p>
          <a:p>
            <a:pPr lvl="1"/>
            <a:r>
              <a:rPr lang="el-GR" dirty="0" smtClean="0">
                <a:latin typeface="Times New Roman"/>
                <a:cs typeface="Times New Roman"/>
              </a:rPr>
              <a:t>Δ</a:t>
            </a:r>
            <a:r>
              <a:rPr lang="en-US" dirty="0" smtClean="0">
                <a:cs typeface="Times New Roman"/>
              </a:rPr>
              <a:t>P= 75kPa</a:t>
            </a:r>
            <a:endParaRPr lang="en-US" dirty="0" smtClean="0"/>
          </a:p>
          <a:p>
            <a:pPr lvl="1"/>
            <a:r>
              <a:rPr lang="en-US" dirty="0" smtClean="0"/>
              <a:t>F=P*A</a:t>
            </a:r>
          </a:p>
          <a:p>
            <a:pPr lvl="1"/>
            <a:r>
              <a:rPr lang="en-US" dirty="0" smtClean="0"/>
              <a:t> 0.453kg=75000Pa*(</a:t>
            </a:r>
            <a:r>
              <a:rPr lang="el-GR" dirty="0" smtClean="0"/>
              <a:t>π</a:t>
            </a:r>
            <a:r>
              <a:rPr lang="en-US" dirty="0" smtClean="0"/>
              <a:t>r</a:t>
            </a:r>
            <a:r>
              <a:rPr lang="en-US" baseline="30000" dirty="0" smtClean="0"/>
              <a:t>2</a:t>
            </a:r>
            <a:r>
              <a:rPr lang="en-US" dirty="0" smtClean="0"/>
              <a:t>),</a:t>
            </a:r>
          </a:p>
          <a:p>
            <a:pPr lvl="1"/>
            <a:r>
              <a:rPr lang="en-US" dirty="0" smtClean="0"/>
              <a:t>Diameter=8.7mm - 10mm standard tubing will be used</a:t>
            </a:r>
          </a:p>
          <a:p>
            <a:pPr lvl="1"/>
            <a:endParaRPr lang="en-US" dirty="0" smtClean="0"/>
          </a:p>
          <a:p>
            <a:endParaRPr lang="en-US" dirty="0" smtClean="0"/>
          </a:p>
        </p:txBody>
      </p:sp>
      <p:sp>
        <p:nvSpPr>
          <p:cNvPr id="4" name="Content Placeholder 2"/>
          <p:cNvSpPr txBox="1">
            <a:spLocks/>
          </p:cNvSpPr>
          <p:nvPr/>
        </p:nvSpPr>
        <p:spPr>
          <a:xfrm>
            <a:off x="4876800" y="1610436"/>
            <a:ext cx="38100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b="1" dirty="0" smtClean="0"/>
          </a:p>
          <a:p>
            <a:r>
              <a:rPr lang="en-US" b="1" dirty="0" smtClean="0"/>
              <a:t>Evacuation time</a:t>
            </a:r>
          </a:p>
          <a:p>
            <a:pPr lvl="1"/>
            <a:r>
              <a:rPr lang="en-US" dirty="0" smtClean="0"/>
              <a:t>q = 3.659*10</a:t>
            </a:r>
            <a:r>
              <a:rPr lang="en-US" baseline="30000" dirty="0" smtClean="0"/>
              <a:t>-5</a:t>
            </a:r>
            <a:r>
              <a:rPr lang="en-US" dirty="0" smtClean="0"/>
              <a:t> m</a:t>
            </a:r>
            <a:r>
              <a:rPr lang="en-US" baseline="30000" dirty="0" smtClean="0"/>
              <a:t>3</a:t>
            </a:r>
            <a:r>
              <a:rPr lang="en-US" dirty="0" smtClean="0"/>
              <a:t>/s</a:t>
            </a:r>
          </a:p>
          <a:p>
            <a:pPr lvl="1"/>
            <a:r>
              <a:rPr lang="en-US" dirty="0" smtClean="0"/>
              <a:t>V = 3.659*10</a:t>
            </a:r>
            <a:r>
              <a:rPr lang="en-US" baseline="30000" dirty="0" smtClean="0"/>
              <a:t>-5</a:t>
            </a:r>
            <a:r>
              <a:rPr lang="en-US" dirty="0" smtClean="0"/>
              <a:t> m</a:t>
            </a:r>
            <a:r>
              <a:rPr lang="en-US" baseline="30000" dirty="0" smtClean="0"/>
              <a:t>3</a:t>
            </a:r>
            <a:r>
              <a:rPr lang="en-US" dirty="0" smtClean="0"/>
              <a:t> </a:t>
            </a:r>
          </a:p>
          <a:p>
            <a:pPr lvl="1"/>
            <a:r>
              <a:rPr lang="en-US" dirty="0" smtClean="0"/>
              <a:t>P</a:t>
            </a:r>
            <a:r>
              <a:rPr lang="en-US" baseline="-25000" dirty="0" smtClean="0"/>
              <a:t>0</a:t>
            </a:r>
            <a:r>
              <a:rPr lang="en-US" dirty="0" smtClean="0"/>
              <a:t> =1013.25 mbar</a:t>
            </a:r>
          </a:p>
          <a:p>
            <a:pPr lvl="1"/>
            <a:r>
              <a:rPr lang="en-US" dirty="0" smtClean="0"/>
              <a:t>P</a:t>
            </a:r>
            <a:r>
              <a:rPr lang="en-US" baseline="-25000" dirty="0" smtClean="0"/>
              <a:t>1 </a:t>
            </a:r>
            <a:r>
              <a:rPr lang="en-US" dirty="0" smtClean="0"/>
              <a:t>= 266.25 mbar</a:t>
            </a:r>
          </a:p>
          <a:p>
            <a:pPr lvl="1"/>
            <a:r>
              <a:rPr lang="en-US" dirty="0" smtClean="0"/>
              <a:t>t = V/q * </a:t>
            </a:r>
            <a:r>
              <a:rPr lang="en-US" dirty="0" err="1" smtClean="0"/>
              <a:t>ln</a:t>
            </a:r>
            <a:r>
              <a:rPr lang="en-US" dirty="0" smtClean="0"/>
              <a:t> (P</a:t>
            </a:r>
            <a:r>
              <a:rPr lang="en-US" baseline="-25000" dirty="0" smtClean="0"/>
              <a:t>0</a:t>
            </a:r>
            <a:r>
              <a:rPr lang="en-US" dirty="0" smtClean="0"/>
              <a:t>/P</a:t>
            </a:r>
            <a:r>
              <a:rPr lang="en-US" baseline="-25000" dirty="0" smtClean="0"/>
              <a:t>1</a:t>
            </a:r>
            <a:r>
              <a:rPr lang="en-US" dirty="0" smtClean="0"/>
              <a:t>)</a:t>
            </a:r>
          </a:p>
          <a:p>
            <a:pPr lvl="1"/>
            <a:r>
              <a:rPr lang="en-US" dirty="0" smtClean="0"/>
              <a:t>t = 0.652 seconds</a:t>
            </a:r>
          </a:p>
        </p:txBody>
      </p:sp>
      <p:sp>
        <p:nvSpPr>
          <p:cNvPr id="5" name="Slide Number Placeholder 4"/>
          <p:cNvSpPr>
            <a:spLocks noGrp="1"/>
          </p:cNvSpPr>
          <p:nvPr>
            <p:ph type="sldNum" sz="quarter" idx="12"/>
          </p:nvPr>
        </p:nvSpPr>
        <p:spPr/>
        <p:txBody>
          <a:bodyPr/>
          <a:lstStyle/>
          <a:p>
            <a:fld id="{F7886C9C-DC18-4195-8FD5-A50AA931D419}" type="slidenum">
              <a:rPr lang="en-US" smtClean="0"/>
              <a:pPr/>
              <a:t>35</a:t>
            </a:fld>
            <a:endParaRPr lang="en-US"/>
          </a:p>
        </p:txBody>
      </p:sp>
    </p:spTree>
    <p:extLst>
      <p:ext uri="{BB962C8B-B14F-4D97-AF65-F5344CB8AC3E}">
        <p14:creationId xmlns="" xmlns:p14="http://schemas.microsoft.com/office/powerpoint/2010/main" val="3586294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Major Areas of Concern</a:t>
            </a:r>
            <a:endParaRPr lang="en-US" dirty="0"/>
          </a:p>
        </p:txBody>
      </p:sp>
      <p:sp>
        <p:nvSpPr>
          <p:cNvPr id="3" name="Content Placeholder 2"/>
          <p:cNvSpPr>
            <a:spLocks noGrp="1"/>
          </p:cNvSpPr>
          <p:nvPr>
            <p:ph idx="1"/>
          </p:nvPr>
        </p:nvSpPr>
        <p:spPr>
          <a:xfrm>
            <a:off x="304800" y="1600200"/>
            <a:ext cx="8534400" cy="4876800"/>
          </a:xfrm>
        </p:spPr>
        <p:txBody>
          <a:bodyPr>
            <a:normAutofit fontScale="92500"/>
          </a:bodyPr>
          <a:lstStyle/>
          <a:p>
            <a:r>
              <a:rPr lang="en-US" dirty="0" smtClean="0"/>
              <a:t>Printed </a:t>
            </a:r>
            <a:r>
              <a:rPr lang="en-US" dirty="0"/>
              <a:t>j</a:t>
            </a:r>
            <a:r>
              <a:rPr lang="en-US" dirty="0" smtClean="0"/>
              <a:t>oint pins</a:t>
            </a:r>
          </a:p>
          <a:p>
            <a:pPr lvl="1"/>
            <a:r>
              <a:rPr lang="en-US" dirty="0"/>
              <a:t>Are they strong </a:t>
            </a:r>
            <a:r>
              <a:rPr lang="en-US" dirty="0" smtClean="0"/>
              <a:t>enough? </a:t>
            </a:r>
            <a:r>
              <a:rPr lang="en-US" b="1" dirty="0" smtClean="0"/>
              <a:t>YES</a:t>
            </a:r>
          </a:p>
          <a:p>
            <a:pPr lvl="1"/>
            <a:r>
              <a:rPr lang="en-US" dirty="0" smtClean="0"/>
              <a:t>Are they within the abilities of an average 3D printer? </a:t>
            </a:r>
            <a:r>
              <a:rPr lang="en-US" b="1" dirty="0" smtClean="0"/>
              <a:t>Yes, with bearings</a:t>
            </a:r>
          </a:p>
          <a:p>
            <a:r>
              <a:rPr lang="en-US" dirty="0"/>
              <a:t>Rubber bands</a:t>
            </a:r>
          </a:p>
          <a:p>
            <a:pPr lvl="1"/>
            <a:r>
              <a:rPr lang="en-US" dirty="0"/>
              <a:t>Will they withstand the forces incurred by hand motion</a:t>
            </a:r>
            <a:r>
              <a:rPr lang="en-US" dirty="0" smtClean="0"/>
              <a:t>? </a:t>
            </a:r>
            <a:r>
              <a:rPr lang="en-US" b="1" dirty="0" smtClean="0"/>
              <a:t>YES</a:t>
            </a:r>
            <a:endParaRPr lang="en-US" b="1" dirty="0"/>
          </a:p>
          <a:p>
            <a:pPr lvl="1"/>
            <a:r>
              <a:rPr lang="en-US" dirty="0"/>
              <a:t>Can they withstand an appropriate number of bending cycles</a:t>
            </a:r>
            <a:r>
              <a:rPr lang="en-US" dirty="0" smtClean="0"/>
              <a:t>? </a:t>
            </a:r>
            <a:r>
              <a:rPr lang="en-US" b="1" dirty="0" smtClean="0"/>
              <a:t>YES</a:t>
            </a:r>
            <a:endParaRPr lang="en-US" b="1" dirty="0"/>
          </a:p>
          <a:p>
            <a:r>
              <a:rPr lang="en-US" dirty="0" smtClean="0"/>
              <a:t>Material</a:t>
            </a:r>
          </a:p>
          <a:p>
            <a:pPr lvl="1"/>
            <a:r>
              <a:rPr lang="en-US" dirty="0" smtClean="0"/>
              <a:t>Is ABS plastic strong enough for this application or is polycarbonate necessary? </a:t>
            </a:r>
            <a:r>
              <a:rPr lang="en-US" b="1" dirty="0" smtClean="0"/>
              <a:t>ABS is fine, PLA is also suitable</a:t>
            </a:r>
          </a:p>
          <a:p>
            <a:r>
              <a:rPr lang="en-US" dirty="0" smtClean="0"/>
              <a:t>Granular jamming pads</a:t>
            </a:r>
          </a:p>
          <a:p>
            <a:pPr lvl="1"/>
            <a:r>
              <a:rPr lang="en-US" dirty="0" smtClean="0"/>
              <a:t>Is </a:t>
            </a:r>
            <a:r>
              <a:rPr lang="en-US" dirty="0"/>
              <a:t>granular jamming helpful enough to justify</a:t>
            </a:r>
            <a:r>
              <a:rPr lang="en-US" dirty="0" smtClean="0"/>
              <a:t>? </a:t>
            </a:r>
            <a:r>
              <a:rPr lang="en-US" b="1" dirty="0" smtClean="0"/>
              <a:t>Yes, it can lift many items</a:t>
            </a:r>
            <a:endParaRPr lang="en-US" b="1" dirty="0" smtClean="0">
              <a:solidFill>
                <a:srgbClr val="FF0000"/>
              </a:solidFill>
            </a:endParaRPr>
          </a:p>
          <a:p>
            <a:pPr lvl="1"/>
            <a:r>
              <a:rPr lang="en-US" dirty="0" smtClean="0"/>
              <a:t>Is there enough surface area for improved grip? </a:t>
            </a:r>
            <a:r>
              <a:rPr lang="en-US" b="1" dirty="0" smtClean="0"/>
              <a:t>Yes, in the palm</a:t>
            </a:r>
            <a:endParaRPr lang="en-US" b="1" dirty="0" smtClean="0">
              <a:solidFill>
                <a:srgbClr val="FF0000"/>
              </a:solidFill>
            </a:endParaRPr>
          </a:p>
          <a:p>
            <a:pPr lvl="1"/>
            <a:r>
              <a:rPr lang="en-US" dirty="0" smtClean="0"/>
              <a:t>Can we achieve a vacuum in a reasonable timeframe? </a:t>
            </a:r>
            <a:r>
              <a:rPr lang="en-US" b="1" dirty="0" smtClean="0"/>
              <a:t>YES</a:t>
            </a:r>
            <a:endParaRPr lang="en-US" b="1" dirty="0" smtClean="0">
              <a:solidFill>
                <a:srgbClr val="FF0000"/>
              </a:solidFill>
            </a:endParaRPr>
          </a:p>
        </p:txBody>
      </p:sp>
      <p:sp>
        <p:nvSpPr>
          <p:cNvPr id="6" name="Slide Number Placeholder 5"/>
          <p:cNvSpPr>
            <a:spLocks noGrp="1"/>
          </p:cNvSpPr>
          <p:nvPr>
            <p:ph type="sldNum" sz="quarter" idx="12"/>
          </p:nvPr>
        </p:nvSpPr>
        <p:spPr/>
        <p:txBody>
          <a:bodyPr/>
          <a:lstStyle/>
          <a:p>
            <a:fld id="{F7886C9C-DC18-4195-8FD5-A50AA931D419}" type="slidenum">
              <a:rPr lang="en-US" smtClean="0"/>
              <a:pPr/>
              <a:t>36</a:t>
            </a:fld>
            <a:endParaRPr lang="en-US"/>
          </a:p>
        </p:txBody>
      </p:sp>
    </p:spTree>
    <p:extLst>
      <p:ext uri="{BB962C8B-B14F-4D97-AF65-F5344CB8AC3E}">
        <p14:creationId xmlns="" xmlns:p14="http://schemas.microsoft.com/office/powerpoint/2010/main" val="1702717911"/>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Class2013\Pictures\Senior D Project\NEW Gran Jamming.bmp"/>
          <p:cNvPicPr>
            <a:picLocks noChangeAspect="1" noChangeArrowheads="1"/>
          </p:cNvPicPr>
          <p:nvPr/>
        </p:nvPicPr>
        <p:blipFill>
          <a:blip r:embed="rId3" cstate="print"/>
          <a:srcRect/>
          <a:stretch>
            <a:fillRect/>
          </a:stretch>
        </p:blipFill>
        <p:spPr bwMode="auto">
          <a:xfrm>
            <a:off x="4953000" y="4303698"/>
            <a:ext cx="3377735" cy="2533829"/>
          </a:xfrm>
          <a:prstGeom prst="rect">
            <a:avLst/>
          </a:prstGeom>
          <a:noFill/>
        </p:spPr>
      </p:pic>
      <p:sp>
        <p:nvSpPr>
          <p:cNvPr id="2" name="Title 1"/>
          <p:cNvSpPr>
            <a:spLocks noGrp="1"/>
          </p:cNvSpPr>
          <p:nvPr>
            <p:ph type="title"/>
          </p:nvPr>
        </p:nvSpPr>
        <p:spPr/>
        <p:txBody>
          <a:bodyPr>
            <a:normAutofit/>
          </a:bodyPr>
          <a:lstStyle/>
          <a:p>
            <a:r>
              <a:rPr lang="en-US" dirty="0" smtClean="0"/>
              <a:t>Review: Phase 2 Conceptual Design</a:t>
            </a:r>
            <a:endParaRPr lang="en-US" dirty="0"/>
          </a:p>
        </p:txBody>
      </p:sp>
      <p:sp>
        <p:nvSpPr>
          <p:cNvPr id="3" name="Content Placeholder 2"/>
          <p:cNvSpPr>
            <a:spLocks noGrp="1"/>
          </p:cNvSpPr>
          <p:nvPr>
            <p:ph idx="1"/>
          </p:nvPr>
        </p:nvSpPr>
        <p:spPr>
          <a:xfrm>
            <a:off x="304800" y="1600200"/>
            <a:ext cx="8610600" cy="3273972"/>
          </a:xfrm>
        </p:spPr>
        <p:txBody>
          <a:bodyPr>
            <a:normAutofit/>
          </a:bodyPr>
          <a:lstStyle/>
          <a:p>
            <a:r>
              <a:rPr lang="en-US" dirty="0" smtClean="0"/>
              <a:t>Primary hand design:</a:t>
            </a:r>
          </a:p>
          <a:p>
            <a:pPr lvl="1"/>
            <a:r>
              <a:rPr lang="en-US" dirty="0" smtClean="0"/>
              <a:t>Run by 4 cables attached to motors in the forearm</a:t>
            </a:r>
          </a:p>
          <a:p>
            <a:pPr lvl="1"/>
            <a:r>
              <a:rPr lang="en-US" dirty="0" smtClean="0"/>
              <a:t>Kept straight via dental rubber bands</a:t>
            </a:r>
          </a:p>
          <a:p>
            <a:pPr lvl="1"/>
            <a:r>
              <a:rPr lang="en-US" dirty="0" smtClean="0"/>
              <a:t>Grip will be sensed via servos</a:t>
            </a:r>
          </a:p>
          <a:p>
            <a:pPr lvl="1"/>
            <a:r>
              <a:rPr lang="en-US" dirty="0" smtClean="0"/>
              <a:t>Granular jamming pads will be placed on the palm only</a:t>
            </a:r>
          </a:p>
          <a:p>
            <a:pPr lvl="1"/>
            <a:r>
              <a:rPr lang="en-US" dirty="0" smtClean="0"/>
              <a:t>Printed in ABS</a:t>
            </a:r>
          </a:p>
          <a:p>
            <a:pPr lvl="1"/>
            <a:r>
              <a:rPr lang="en-US" dirty="0" smtClean="0"/>
              <a:t>Emulate the size and weight of an average human hand</a:t>
            </a:r>
          </a:p>
          <a:p>
            <a:pPr lvl="1"/>
            <a:r>
              <a:rPr lang="en-US" dirty="0" smtClean="0"/>
              <a:t>Printed joint pins (with bearings)</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37</a:t>
            </a:fld>
            <a:endParaRPr lang="en-US"/>
          </a:p>
        </p:txBody>
      </p:sp>
      <p:pic>
        <p:nvPicPr>
          <p:cNvPr id="8194"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447800" y="4724400"/>
            <a:ext cx="3800475" cy="1895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772996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cstate="print">
            <a:extLst>
              <a:ext uri="{28A0092B-C50C-407E-A947-70E740481C1C}">
                <a14:useLocalDpi xmlns="" xmlns:a14="http://schemas.microsoft.com/office/drawing/2010/main" val="0"/>
              </a:ext>
            </a:extLst>
          </a:blip>
          <a:stretch>
            <a:fillRect/>
          </a:stretch>
        </p:blipFill>
        <p:spPr>
          <a:xfrm>
            <a:off x="6629400" y="4674696"/>
            <a:ext cx="1983334" cy="2144814"/>
          </a:xfrm>
          <a:prstGeom prst="rect">
            <a:avLst/>
          </a:prstGeom>
        </p:spPr>
      </p:pic>
      <p:sp>
        <p:nvSpPr>
          <p:cNvPr id="2" name="Title 1"/>
          <p:cNvSpPr>
            <a:spLocks noGrp="1"/>
          </p:cNvSpPr>
          <p:nvPr>
            <p:ph type="title"/>
          </p:nvPr>
        </p:nvSpPr>
        <p:spPr/>
        <p:txBody>
          <a:bodyPr>
            <a:normAutofit/>
          </a:bodyPr>
          <a:lstStyle/>
          <a:p>
            <a:r>
              <a:rPr lang="en-US" dirty="0" smtClean="0"/>
              <a:t>Recap: Phase 1 Conceptual Design</a:t>
            </a:r>
            <a:endParaRPr lang="en-US" dirty="0"/>
          </a:p>
        </p:txBody>
      </p:sp>
      <p:sp>
        <p:nvSpPr>
          <p:cNvPr id="3" name="Content Placeholder 2"/>
          <p:cNvSpPr>
            <a:spLocks noGrp="1"/>
          </p:cNvSpPr>
          <p:nvPr>
            <p:ph idx="1"/>
          </p:nvPr>
        </p:nvSpPr>
        <p:spPr>
          <a:xfrm>
            <a:off x="304800" y="1600200"/>
            <a:ext cx="8610600" cy="3273972"/>
          </a:xfrm>
        </p:spPr>
        <p:txBody>
          <a:bodyPr>
            <a:normAutofit fontScale="92500" lnSpcReduction="10000"/>
          </a:bodyPr>
          <a:lstStyle/>
          <a:p>
            <a:r>
              <a:rPr lang="en-US" dirty="0" smtClean="0"/>
              <a:t>Primary hand design:</a:t>
            </a:r>
          </a:p>
          <a:p>
            <a:pPr lvl="1"/>
            <a:r>
              <a:rPr lang="en-US" dirty="0" smtClean="0"/>
              <a:t>Run by 4 cables attached to motors in the forearm</a:t>
            </a:r>
          </a:p>
          <a:p>
            <a:pPr lvl="1"/>
            <a:r>
              <a:rPr lang="en-US" dirty="0" smtClean="0"/>
              <a:t>Kept straight via flat springs or dental rubber bands</a:t>
            </a:r>
          </a:p>
          <a:p>
            <a:pPr lvl="1"/>
            <a:r>
              <a:rPr lang="en-US" dirty="0" smtClean="0"/>
              <a:t>Grip will be sensed via encoders</a:t>
            </a:r>
          </a:p>
          <a:p>
            <a:pPr lvl="1"/>
            <a:r>
              <a:rPr lang="en-US" dirty="0" smtClean="0"/>
              <a:t>Granular jamming pads will be made with stuffing beads or coffee</a:t>
            </a:r>
          </a:p>
          <a:p>
            <a:pPr lvl="1"/>
            <a:r>
              <a:rPr lang="en-US" dirty="0" smtClean="0"/>
              <a:t>will be placed with 3 pads/finger on the most active parts of the hand, 2 pads/finger elsewhere</a:t>
            </a:r>
          </a:p>
          <a:p>
            <a:pPr lvl="1"/>
            <a:r>
              <a:rPr lang="en-US" dirty="0" smtClean="0"/>
              <a:t>Printed in polycarbonate plastic or possibly ABS</a:t>
            </a:r>
          </a:p>
          <a:p>
            <a:pPr lvl="1"/>
            <a:r>
              <a:rPr lang="en-US" dirty="0" smtClean="0"/>
              <a:t>Emulate the size and weight of an average human hand</a:t>
            </a:r>
          </a:p>
          <a:p>
            <a:pPr lvl="1"/>
            <a:r>
              <a:rPr lang="en-US" dirty="0" smtClean="0"/>
              <a:t>Printed joint pins</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4</a:t>
            </a:fld>
            <a:endParaRPr lang="en-US"/>
          </a:p>
        </p:txBody>
      </p:sp>
      <p:pic>
        <p:nvPicPr>
          <p:cNvPr id="7" name="Picture 6"/>
          <p:cNvPicPr/>
          <p:nvPr/>
        </p:nvPicPr>
        <p:blipFill>
          <a:blip r:embed="rId4" cstate="print">
            <a:extLst>
              <a:ext uri="{28A0092B-C50C-407E-A947-70E740481C1C}">
                <a14:useLocalDpi xmlns="" xmlns:a14="http://schemas.microsoft.com/office/drawing/2010/main" val="0"/>
              </a:ext>
            </a:extLst>
          </a:blip>
          <a:stretch>
            <a:fillRect/>
          </a:stretch>
        </p:blipFill>
        <p:spPr>
          <a:xfrm>
            <a:off x="3124200" y="4889938"/>
            <a:ext cx="3048000" cy="1714331"/>
          </a:xfrm>
          <a:prstGeom prst="rect">
            <a:avLst/>
          </a:prstGeom>
        </p:spPr>
      </p:pic>
      <p:pic>
        <p:nvPicPr>
          <p:cNvPr id="9" name="Picture 8"/>
          <p:cNvPicPr/>
          <p:nvPr/>
        </p:nvPicPr>
        <p:blipFill>
          <a:blip r:embed="rId5" cstate="print">
            <a:extLst>
              <a:ext uri="{28A0092B-C50C-407E-A947-70E740481C1C}">
                <a14:useLocalDpi xmlns="" xmlns:a14="http://schemas.microsoft.com/office/drawing/2010/main" val="0"/>
              </a:ext>
            </a:extLst>
          </a:blip>
          <a:stretch>
            <a:fillRect/>
          </a:stretch>
        </p:blipFill>
        <p:spPr>
          <a:xfrm>
            <a:off x="838200" y="4874172"/>
            <a:ext cx="1885950" cy="1694815"/>
          </a:xfrm>
          <a:prstGeom prst="rect">
            <a:avLst/>
          </a:prstGeom>
        </p:spPr>
      </p:pic>
    </p:spTree>
    <p:extLst>
      <p:ext uri="{BB962C8B-B14F-4D97-AF65-F5344CB8AC3E}">
        <p14:creationId xmlns="" xmlns:p14="http://schemas.microsoft.com/office/powerpoint/2010/main" val="3519641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Areas of Concern</a:t>
            </a:r>
            <a:endParaRPr lang="en-US" dirty="0"/>
          </a:p>
        </p:txBody>
      </p:sp>
      <p:sp>
        <p:nvSpPr>
          <p:cNvPr id="3" name="Content Placeholder 2"/>
          <p:cNvSpPr>
            <a:spLocks noGrp="1"/>
          </p:cNvSpPr>
          <p:nvPr>
            <p:ph idx="1"/>
          </p:nvPr>
        </p:nvSpPr>
        <p:spPr/>
        <p:txBody>
          <a:bodyPr>
            <a:normAutofit lnSpcReduction="10000"/>
          </a:bodyPr>
          <a:lstStyle/>
          <a:p>
            <a:r>
              <a:rPr lang="en-US" dirty="0" smtClean="0"/>
              <a:t>Printed </a:t>
            </a:r>
            <a:r>
              <a:rPr lang="en-US" dirty="0"/>
              <a:t>j</a:t>
            </a:r>
            <a:r>
              <a:rPr lang="en-US" dirty="0" smtClean="0"/>
              <a:t>oint pins</a:t>
            </a:r>
          </a:p>
          <a:p>
            <a:pPr lvl="1"/>
            <a:r>
              <a:rPr lang="en-US" dirty="0"/>
              <a:t>Are they strong enough</a:t>
            </a:r>
            <a:r>
              <a:rPr lang="en-US" dirty="0" smtClean="0"/>
              <a:t>?</a:t>
            </a:r>
          </a:p>
          <a:p>
            <a:pPr lvl="1"/>
            <a:r>
              <a:rPr lang="en-US" dirty="0" smtClean="0"/>
              <a:t>Are they within the abilities of an average 3D printer?</a:t>
            </a:r>
          </a:p>
          <a:p>
            <a:r>
              <a:rPr lang="en-US" dirty="0" smtClean="0"/>
              <a:t>Rubber bands</a:t>
            </a:r>
          </a:p>
          <a:p>
            <a:pPr lvl="1"/>
            <a:r>
              <a:rPr lang="en-US" dirty="0" smtClean="0"/>
              <a:t>Will they withstand the forces incurred by hand motion?</a:t>
            </a:r>
          </a:p>
          <a:p>
            <a:pPr lvl="1"/>
            <a:r>
              <a:rPr lang="en-US" dirty="0" smtClean="0"/>
              <a:t>Can they withstand an appropriate number of bending cycles?</a:t>
            </a:r>
          </a:p>
          <a:p>
            <a:r>
              <a:rPr lang="en-US" dirty="0" smtClean="0"/>
              <a:t>Material</a:t>
            </a:r>
          </a:p>
          <a:p>
            <a:pPr lvl="1"/>
            <a:r>
              <a:rPr lang="en-US" dirty="0" smtClean="0"/>
              <a:t>Is ABS plastic strong enough for this application or is polycarbonate necessary?</a:t>
            </a:r>
          </a:p>
          <a:p>
            <a:r>
              <a:rPr lang="en-US" dirty="0" smtClean="0"/>
              <a:t>Granular jamming pads</a:t>
            </a:r>
          </a:p>
          <a:p>
            <a:pPr lvl="1"/>
            <a:r>
              <a:rPr lang="en-US" dirty="0"/>
              <a:t>Is granular jamming helpful enough to justify</a:t>
            </a:r>
            <a:r>
              <a:rPr lang="en-US" dirty="0" smtClean="0"/>
              <a:t>?</a:t>
            </a:r>
          </a:p>
          <a:p>
            <a:pPr lvl="1"/>
            <a:r>
              <a:rPr lang="en-US" dirty="0" smtClean="0"/>
              <a:t>Is there enough surface area for improved grip?</a:t>
            </a:r>
          </a:p>
          <a:p>
            <a:pPr lvl="1"/>
            <a:r>
              <a:rPr lang="en-US" dirty="0" smtClean="0"/>
              <a:t>Can we achieve a vacuum in a reasonable timeframe?</a:t>
            </a:r>
          </a:p>
          <a:p>
            <a:pPr lvl="1"/>
            <a:endParaRPr lang="en-US" dirty="0" smtClean="0">
              <a:solidFill>
                <a:srgbClr val="FF0000"/>
              </a:solidFill>
            </a:endParaRPr>
          </a:p>
        </p:txBody>
      </p:sp>
      <p:sp>
        <p:nvSpPr>
          <p:cNvPr id="6" name="Slide Number Placeholder 5"/>
          <p:cNvSpPr>
            <a:spLocks noGrp="1"/>
          </p:cNvSpPr>
          <p:nvPr>
            <p:ph type="sldNum" sz="quarter" idx="12"/>
          </p:nvPr>
        </p:nvSpPr>
        <p:spPr/>
        <p:txBody>
          <a:bodyPr/>
          <a:lstStyle/>
          <a:p>
            <a:fld id="{F7886C9C-DC18-4195-8FD5-A50AA931D419}" type="slidenum">
              <a:rPr lang="en-US" smtClean="0"/>
              <a:pPr/>
              <a:t>5</a:t>
            </a:fld>
            <a:endParaRPr lang="en-US"/>
          </a:p>
        </p:txBody>
      </p:sp>
    </p:spTree>
    <p:extLst>
      <p:ext uri="{BB962C8B-B14F-4D97-AF65-F5344CB8AC3E}">
        <p14:creationId xmlns="" xmlns:p14="http://schemas.microsoft.com/office/powerpoint/2010/main" val="2870003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of Analysis</a:t>
            </a:r>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6</a:t>
            </a:fld>
            <a:endParaRPr lang="en-US"/>
          </a:p>
        </p:txBody>
      </p:sp>
      <p:sp>
        <p:nvSpPr>
          <p:cNvPr id="7" name="Content Placeholder 2"/>
          <p:cNvSpPr txBox="1">
            <a:spLocks/>
          </p:cNvSpPr>
          <p:nvPr/>
        </p:nvSpPr>
        <p:spPr>
          <a:xfrm>
            <a:off x="457200" y="1447800"/>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57200" indent="-457200">
              <a:buFont typeface="+mj-lt"/>
              <a:buAutoNum type="arabicPeriod"/>
            </a:pPr>
            <a:r>
              <a:rPr lang="en-US" dirty="0" smtClean="0"/>
              <a:t>Analytical Analysis</a:t>
            </a:r>
          </a:p>
          <a:p>
            <a:pPr marL="731520" lvl="1" indent="-457200">
              <a:buFont typeface="+mj-lt"/>
              <a:buAutoNum type="alphaLcParenR"/>
            </a:pPr>
            <a:r>
              <a:rPr lang="en-US" dirty="0" smtClean="0"/>
              <a:t>Force analysis on rubber bands</a:t>
            </a:r>
          </a:p>
          <a:p>
            <a:pPr marL="731520" lvl="1" indent="-457200">
              <a:buFont typeface="+mj-lt"/>
              <a:buAutoNum type="alphaLcParenR"/>
            </a:pPr>
            <a:r>
              <a:rPr lang="en-US" dirty="0"/>
              <a:t>Force analysis on a finger</a:t>
            </a:r>
          </a:p>
          <a:p>
            <a:pPr marL="457200" indent="-457200">
              <a:buFont typeface="+mj-lt"/>
              <a:buAutoNum type="arabicPeriod"/>
            </a:pPr>
            <a:r>
              <a:rPr lang="en-US" dirty="0" err="1" smtClean="0"/>
              <a:t>Solidworks</a:t>
            </a:r>
            <a:r>
              <a:rPr lang="en-US" dirty="0" smtClean="0"/>
              <a:t> Analysis</a:t>
            </a:r>
          </a:p>
          <a:p>
            <a:pPr marL="731520" lvl="1" indent="-457200">
              <a:buFont typeface="+mj-lt"/>
              <a:buAutoNum type="alphaLcParenR"/>
            </a:pPr>
            <a:r>
              <a:rPr lang="en-US" dirty="0" smtClean="0"/>
              <a:t>Joint pin analysis</a:t>
            </a:r>
          </a:p>
          <a:p>
            <a:pPr marL="457200" indent="-457200">
              <a:buFont typeface="+mj-lt"/>
              <a:buAutoNum type="arabicPeriod"/>
            </a:pPr>
            <a:r>
              <a:rPr lang="en-US" dirty="0" smtClean="0"/>
              <a:t>Physical Testing</a:t>
            </a:r>
          </a:p>
          <a:p>
            <a:pPr marL="731520" lvl="1" indent="-457200">
              <a:buFont typeface="+mj-lt"/>
              <a:buAutoNum type="alphaLcParenR"/>
            </a:pPr>
            <a:r>
              <a:rPr lang="en-US" dirty="0" smtClean="0"/>
              <a:t>Manufacturability testing and analysis</a:t>
            </a:r>
          </a:p>
          <a:p>
            <a:pPr marL="731520" lvl="1" indent="-457200">
              <a:buFont typeface="+mj-lt"/>
              <a:buAutoNum type="alphaLcParenR"/>
            </a:pPr>
            <a:r>
              <a:rPr lang="en-US" dirty="0"/>
              <a:t>Granular jamming testing and </a:t>
            </a:r>
            <a:r>
              <a:rPr lang="en-US" dirty="0" smtClean="0"/>
              <a:t>analysis</a:t>
            </a:r>
          </a:p>
          <a:p>
            <a:pPr lvl="1"/>
            <a:endParaRPr lang="en-US" dirty="0" smtClean="0"/>
          </a:p>
          <a:p>
            <a:pPr lvl="1"/>
            <a:endParaRPr lang="en-US" dirty="0" smtClean="0"/>
          </a:p>
          <a:p>
            <a:pPr lvl="2"/>
            <a:endParaRPr lang="en-US" dirty="0" smtClean="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1.a) Force analysis OF Rubber Bands</a:t>
            </a:r>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7</a:t>
            </a:fld>
            <a:endParaRPr lang="en-US" dirty="0"/>
          </a:p>
        </p:txBody>
      </p:sp>
    </p:spTree>
    <p:extLst>
      <p:ext uri="{BB962C8B-B14F-4D97-AF65-F5344CB8AC3E}">
        <p14:creationId xmlns="" xmlns:p14="http://schemas.microsoft.com/office/powerpoint/2010/main" val="38200401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713627" cy="990600"/>
          </a:xfrm>
        </p:spPr>
        <p:txBody>
          <a:bodyPr>
            <a:normAutofit/>
          </a:bodyPr>
          <a:lstStyle/>
          <a:p>
            <a:r>
              <a:rPr lang="en-US" sz="3200" dirty="0" smtClean="0"/>
              <a:t>Rubber Bands—What needs to be analyzed?</a:t>
            </a:r>
            <a:endParaRPr lang="en-US" sz="3200" dirty="0"/>
          </a:p>
        </p:txBody>
      </p:sp>
      <p:sp>
        <p:nvSpPr>
          <p:cNvPr id="3" name="Content Placeholder 2"/>
          <p:cNvSpPr>
            <a:spLocks noGrp="1"/>
          </p:cNvSpPr>
          <p:nvPr>
            <p:ph idx="1"/>
          </p:nvPr>
        </p:nvSpPr>
        <p:spPr>
          <a:xfrm>
            <a:off x="457199" y="1600200"/>
            <a:ext cx="5638801" cy="4876800"/>
          </a:xfrm>
        </p:spPr>
        <p:txBody>
          <a:bodyPr>
            <a:normAutofit/>
          </a:bodyPr>
          <a:lstStyle/>
          <a:p>
            <a:r>
              <a:rPr lang="en-US" dirty="0" smtClean="0"/>
              <a:t>Rubber bands are relatively fragile and prone to snapping</a:t>
            </a:r>
          </a:p>
          <a:p>
            <a:endParaRPr lang="en-US" dirty="0" smtClean="0"/>
          </a:p>
          <a:p>
            <a:r>
              <a:rPr lang="en-US" dirty="0" smtClean="0"/>
              <a:t>Points of failure:</a:t>
            </a:r>
          </a:p>
          <a:p>
            <a:pPr lvl="1"/>
            <a:r>
              <a:rPr lang="en-US" dirty="0" smtClean="0"/>
              <a:t>Static load failure</a:t>
            </a:r>
          </a:p>
          <a:p>
            <a:pPr lvl="1"/>
            <a:r>
              <a:rPr lang="en-US" dirty="0" smtClean="0"/>
              <a:t>Fatigue failure over bending cycles</a:t>
            </a:r>
          </a:p>
          <a:p>
            <a:pPr lvl="1"/>
            <a:endParaRPr lang="en-US" dirty="0" smtClean="0"/>
          </a:p>
          <a:p>
            <a:r>
              <a:rPr lang="en-US" dirty="0" smtClean="0"/>
              <a:t>If rubber bands fail this analysis, another finger-straightening method must be found</a:t>
            </a:r>
          </a:p>
          <a:p>
            <a:pPr lvl="1"/>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8</a:t>
            </a:fld>
            <a:endParaRPr lang="en-US"/>
          </a:p>
        </p:txBody>
      </p:sp>
      <p:pic>
        <p:nvPicPr>
          <p:cNvPr id="3074" name="Picture 2" descr="http://ecx.images-amazon.com/images/I/91JCIeseDpL._SL1500_.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48400" y="1905000"/>
            <a:ext cx="2336800" cy="17526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248401" y="3810000"/>
            <a:ext cx="2321852" cy="2362200"/>
          </a:xfrm>
          <a:prstGeom prst="rect">
            <a:avLst/>
          </a:prstGeom>
        </p:spPr>
      </p:pic>
    </p:spTree>
    <p:extLst>
      <p:ext uri="{BB962C8B-B14F-4D97-AF65-F5344CB8AC3E}">
        <p14:creationId xmlns="" xmlns:p14="http://schemas.microsoft.com/office/powerpoint/2010/main" val="1124219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Rubber band analysis</a:t>
            </a:r>
            <a:endParaRPr lang="en-US" dirty="0"/>
          </a:p>
        </p:txBody>
      </p:sp>
      <p:sp>
        <p:nvSpPr>
          <p:cNvPr id="3" name="Content Placeholder 2"/>
          <p:cNvSpPr>
            <a:spLocks noGrp="1"/>
          </p:cNvSpPr>
          <p:nvPr>
            <p:ph idx="1"/>
          </p:nvPr>
        </p:nvSpPr>
        <p:spPr>
          <a:xfrm>
            <a:off x="457200" y="1600200"/>
            <a:ext cx="4114800" cy="4525963"/>
          </a:xfrm>
        </p:spPr>
        <p:txBody>
          <a:bodyPr>
            <a:normAutofit/>
          </a:bodyPr>
          <a:lstStyle/>
          <a:p>
            <a:pPr>
              <a:buNone/>
            </a:pPr>
            <a:r>
              <a:rPr lang="en-US" b="1" dirty="0" smtClean="0"/>
              <a:t>Holding force:</a:t>
            </a:r>
          </a:p>
          <a:p>
            <a:pPr>
              <a:buNone/>
            </a:pPr>
            <a:endParaRPr lang="en-US" dirty="0" smtClean="0"/>
          </a:p>
          <a:p>
            <a:pPr>
              <a:buNone/>
            </a:pPr>
            <a:r>
              <a:rPr lang="en-US" sz="2000" i="1" dirty="0" smtClean="0">
                <a:sym typeface="Symbol"/>
              </a:rPr>
              <a:t></a:t>
            </a:r>
            <a:r>
              <a:rPr lang="en-US" sz="1400" i="1" baseline="-25000" dirty="0" smtClean="0"/>
              <a:t>max</a:t>
            </a:r>
            <a:r>
              <a:rPr lang="en-US" sz="2000" i="1" dirty="0" smtClean="0"/>
              <a:t>=</a:t>
            </a:r>
            <a:r>
              <a:rPr lang="en-US" sz="2000" i="1" dirty="0" err="1" smtClean="0"/>
              <a:t>S</a:t>
            </a:r>
            <a:r>
              <a:rPr lang="en-US" i="1" baseline="-25000" dirty="0" err="1" smtClean="0"/>
              <a:t>y</a:t>
            </a:r>
            <a:r>
              <a:rPr lang="en-US" sz="2000" i="1" dirty="0" smtClean="0"/>
              <a:t>/2</a:t>
            </a:r>
            <a:r>
              <a:rPr lang="en-US" sz="2000" dirty="0" smtClean="0"/>
              <a:t> = 1MPa/2= 500,000 </a:t>
            </a:r>
            <a:r>
              <a:rPr lang="en-US" sz="2000" dirty="0" err="1" smtClean="0"/>
              <a:t>Mpa</a:t>
            </a:r>
            <a:endParaRPr lang="en-US" sz="2000" dirty="0" smtClean="0"/>
          </a:p>
          <a:p>
            <a:pPr>
              <a:buNone/>
            </a:pPr>
            <a:r>
              <a:rPr lang="en-US" sz="1400" dirty="0" smtClean="0"/>
              <a:t>Source: Berkeley Sensor &amp; Actuator Center</a:t>
            </a:r>
          </a:p>
          <a:p>
            <a:pPr>
              <a:buNone/>
            </a:pPr>
            <a:endParaRPr lang="en-US" sz="2000" dirty="0" smtClean="0"/>
          </a:p>
          <a:p>
            <a:pPr>
              <a:buNone/>
            </a:pPr>
            <a:r>
              <a:rPr lang="en-US" sz="2000" i="1" dirty="0" smtClean="0">
                <a:sym typeface="Symbol"/>
              </a:rPr>
              <a:t></a:t>
            </a:r>
            <a:r>
              <a:rPr lang="en-US" sz="1400" i="1" baseline="-25000" dirty="0" smtClean="0"/>
              <a:t>actual</a:t>
            </a:r>
            <a:r>
              <a:rPr lang="en-US" sz="2000" i="1" dirty="0" smtClean="0"/>
              <a:t>=F</a:t>
            </a:r>
            <a:r>
              <a:rPr lang="en-US" sz="2000" i="1" dirty="0"/>
              <a:t>/(cross section)</a:t>
            </a:r>
          </a:p>
          <a:p>
            <a:pPr>
              <a:buNone/>
            </a:pPr>
            <a:endParaRPr lang="en-US" sz="2000" dirty="0" smtClean="0"/>
          </a:p>
          <a:p>
            <a:pPr>
              <a:buNone/>
            </a:pPr>
            <a:r>
              <a:rPr lang="en-US" sz="2000" dirty="0" smtClean="0"/>
              <a:t>F = force needed to stretch the rubber band 4mm</a:t>
            </a:r>
          </a:p>
          <a:p>
            <a:pPr>
              <a:buNone/>
            </a:pPr>
            <a:r>
              <a:rPr lang="en-US" sz="2000" i="1" dirty="0" smtClean="0"/>
              <a:t>F=</a:t>
            </a:r>
            <a:r>
              <a:rPr lang="en-US" sz="2000" i="1" dirty="0" err="1" smtClean="0"/>
              <a:t>kx</a:t>
            </a:r>
            <a:r>
              <a:rPr lang="en-US" sz="2000" dirty="0" smtClean="0"/>
              <a:t>=(10 N/m)*(.004 m)</a:t>
            </a:r>
          </a:p>
          <a:p>
            <a:pPr>
              <a:buNone/>
            </a:pPr>
            <a:r>
              <a:rPr lang="en-US" sz="2000" dirty="0" smtClean="0"/>
              <a:t>F=.04 N</a:t>
            </a:r>
          </a:p>
        </p:txBody>
      </p:sp>
      <p:sp>
        <p:nvSpPr>
          <p:cNvPr id="4" name="Content Placeholder 2"/>
          <p:cNvSpPr txBox="1">
            <a:spLocks/>
          </p:cNvSpPr>
          <p:nvPr/>
        </p:nvSpPr>
        <p:spPr>
          <a:xfrm>
            <a:off x="4800600" y="1700150"/>
            <a:ext cx="411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sz="2600" dirty="0" smtClean="0"/>
          </a:p>
        </p:txBody>
      </p:sp>
      <p:sp>
        <p:nvSpPr>
          <p:cNvPr id="5" name="Content Placeholder 2"/>
          <p:cNvSpPr txBox="1">
            <a:spLocks/>
          </p:cNvSpPr>
          <p:nvPr/>
        </p:nvSpPr>
        <p:spPr>
          <a:xfrm>
            <a:off x="4495800" y="2371616"/>
            <a:ext cx="4114800" cy="3611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2000" i="1" dirty="0">
                <a:sym typeface="Symbol"/>
              </a:rPr>
              <a:t></a:t>
            </a:r>
            <a:r>
              <a:rPr lang="en-US" sz="2000" i="1" baseline="-25000" dirty="0"/>
              <a:t>actual</a:t>
            </a:r>
            <a:r>
              <a:rPr lang="en-US" sz="2000" i="1" dirty="0" smtClean="0"/>
              <a:t>=F/(cross section)</a:t>
            </a:r>
          </a:p>
          <a:p>
            <a:pPr>
              <a:buFont typeface="Arial" pitchFamily="34" charset="0"/>
              <a:buNone/>
            </a:pPr>
            <a:r>
              <a:rPr lang="en-US" sz="2000" i="1" dirty="0"/>
              <a:t>	</a:t>
            </a:r>
            <a:r>
              <a:rPr lang="en-US" sz="2000" dirty="0"/>
              <a:t> </a:t>
            </a:r>
            <a:r>
              <a:rPr lang="en-US" sz="2000" dirty="0" smtClean="0"/>
              <a:t>    =.04/(.001)</a:t>
            </a:r>
            <a:r>
              <a:rPr lang="en-US" sz="2000" baseline="30000" dirty="0" smtClean="0"/>
              <a:t>2</a:t>
            </a:r>
            <a:r>
              <a:rPr lang="en-US" sz="2000" dirty="0" smtClean="0"/>
              <a:t> = 40,000 Pa</a:t>
            </a:r>
            <a:endParaRPr lang="en-US" sz="2000" dirty="0"/>
          </a:p>
          <a:p>
            <a:pPr>
              <a:buFont typeface="Arial" pitchFamily="34" charset="0"/>
              <a:buNone/>
            </a:pPr>
            <a:r>
              <a:rPr lang="en-US" sz="2000" dirty="0" smtClean="0"/>
              <a:t>(well under maximum shear)</a:t>
            </a:r>
          </a:p>
          <a:p>
            <a:pPr>
              <a:buFont typeface="Arial" pitchFamily="34" charset="0"/>
              <a:buNone/>
            </a:pPr>
            <a:endParaRPr lang="en-US" sz="2000" dirty="0"/>
          </a:p>
          <a:p>
            <a:pPr>
              <a:buNone/>
            </a:pPr>
            <a:r>
              <a:rPr lang="en-US" sz="2000" dirty="0" smtClean="0"/>
              <a:t>FOS=</a:t>
            </a:r>
            <a:r>
              <a:rPr lang="en-US" sz="2000" i="1" dirty="0" smtClean="0">
                <a:sym typeface="Symbol"/>
              </a:rPr>
              <a:t></a:t>
            </a:r>
            <a:r>
              <a:rPr lang="en-US" sz="2000" i="1" baseline="-25000" dirty="0" smtClean="0">
                <a:sym typeface="Symbol"/>
              </a:rPr>
              <a:t>max</a:t>
            </a:r>
            <a:r>
              <a:rPr lang="en-US" sz="2000" dirty="0" smtClean="0"/>
              <a:t>/</a:t>
            </a:r>
            <a:r>
              <a:rPr lang="en-US" sz="2000" i="1" dirty="0">
                <a:sym typeface="Symbol"/>
              </a:rPr>
              <a:t></a:t>
            </a:r>
            <a:r>
              <a:rPr lang="en-US" sz="2000" i="1" baseline="-25000" dirty="0"/>
              <a:t>actual</a:t>
            </a:r>
            <a:r>
              <a:rPr lang="en-US" sz="2000" dirty="0" smtClean="0"/>
              <a:t>= 12.5</a:t>
            </a:r>
          </a:p>
        </p:txBody>
      </p:sp>
      <p:sp>
        <p:nvSpPr>
          <p:cNvPr id="6" name="Slide Number Placeholder 5"/>
          <p:cNvSpPr>
            <a:spLocks noGrp="1"/>
          </p:cNvSpPr>
          <p:nvPr>
            <p:ph type="sldNum" sz="quarter" idx="12"/>
          </p:nvPr>
        </p:nvSpPr>
        <p:spPr/>
        <p:txBody>
          <a:bodyPr/>
          <a:lstStyle/>
          <a:p>
            <a:fld id="{F7886C9C-DC18-4195-8FD5-A50AA931D419}" type="slidenum">
              <a:rPr lang="en-US" smtClean="0"/>
              <a:pPr/>
              <a:t>9</a:t>
            </a:fld>
            <a:endParaRPr lang="en-US"/>
          </a:p>
        </p:txBody>
      </p:sp>
    </p:spTree>
    <p:extLst>
      <p:ext uri="{BB962C8B-B14F-4D97-AF65-F5344CB8AC3E}">
        <p14:creationId xmlns="" xmlns:p14="http://schemas.microsoft.com/office/powerpoint/2010/main" val="17494402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3313</TotalTime>
  <Words>2411</Words>
  <Application>Microsoft Office PowerPoint</Application>
  <PresentationFormat>On-screen Show (4:3)</PresentationFormat>
  <Paragraphs>378</Paragraphs>
  <Slides>37</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Clarity</vt:lpstr>
      <vt:lpstr>Equation</vt:lpstr>
      <vt:lpstr>3d-Printed Granular Jamming Hand</vt:lpstr>
      <vt:lpstr>Project Background</vt:lpstr>
      <vt:lpstr>Project Objective</vt:lpstr>
      <vt:lpstr>Recap: Phase 1 Conceptual Design</vt:lpstr>
      <vt:lpstr>Major Areas of Concern</vt:lpstr>
      <vt:lpstr>Areas of Analysis</vt:lpstr>
      <vt:lpstr>1.a) Force analysis OF Rubber Bands</vt:lpstr>
      <vt:lpstr>Rubber Bands—What needs to be analyzed?</vt:lpstr>
      <vt:lpstr>Rubber band analysis</vt:lpstr>
      <vt:lpstr>Rubber band analysis</vt:lpstr>
      <vt:lpstr>1.b) Force analysis of a finger</vt:lpstr>
      <vt:lpstr>Force Analysis on a Finger</vt:lpstr>
      <vt:lpstr>Calculations</vt:lpstr>
      <vt:lpstr>Calculations</vt:lpstr>
      <vt:lpstr>Maximum Stress</vt:lpstr>
      <vt:lpstr>2.a) Joint Pin analysis</vt:lpstr>
      <vt:lpstr>Model for Technical Analysis</vt:lpstr>
      <vt:lpstr>Technical Analysis—Joint Pin Stress</vt:lpstr>
      <vt:lpstr>Terms of the Joint Pin Stress Analysis</vt:lpstr>
      <vt:lpstr>Joint Pin Stress Analysis (continued)</vt:lpstr>
      <vt:lpstr>Joint Pin Analysis (Continued)</vt:lpstr>
      <vt:lpstr>Additional Solidworks Analysis</vt:lpstr>
      <vt:lpstr>Terms of Load to Failure</vt:lpstr>
      <vt:lpstr>Solidworks Load to Failure</vt:lpstr>
      <vt:lpstr>3.a) Manufacturability testing and analysis</vt:lpstr>
      <vt:lpstr>Manufacturability</vt:lpstr>
      <vt:lpstr>Manufacturability</vt:lpstr>
      <vt:lpstr>Manufacturability</vt:lpstr>
      <vt:lpstr>Manufacturability—What does it mean?</vt:lpstr>
      <vt:lpstr>Manufacturability—Solution</vt:lpstr>
      <vt:lpstr>Manufacturability—Solution</vt:lpstr>
      <vt:lpstr>3.b) Granular jamming analysis</vt:lpstr>
      <vt:lpstr>Granular Jamming Testing</vt:lpstr>
      <vt:lpstr>New Proposed Design</vt:lpstr>
      <vt:lpstr>Calculations</vt:lpstr>
      <vt:lpstr>Addressing Major Areas of Concern</vt:lpstr>
      <vt:lpstr>Review: Phase 2 Conceptual Design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Class2013</cp:lastModifiedBy>
  <cp:revision>125</cp:revision>
  <dcterms:created xsi:type="dcterms:W3CDTF">2013-09-23T02:18:42Z</dcterms:created>
  <dcterms:modified xsi:type="dcterms:W3CDTF">2013-11-07T18:50:25Z</dcterms:modified>
</cp:coreProperties>
</file>